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diagrams/data3.xml" ContentType="application/vnd.openxmlformats-officedocument.drawingml.diagramData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82" r:id="rId2"/>
    <p:sldId id="257" r:id="rId3"/>
    <p:sldId id="261" r:id="rId4"/>
    <p:sldId id="262" r:id="rId5"/>
    <p:sldId id="263" r:id="rId6"/>
    <p:sldId id="264" r:id="rId7"/>
    <p:sldId id="289" r:id="rId8"/>
    <p:sldId id="315" r:id="rId9"/>
    <p:sldId id="314" r:id="rId10"/>
    <p:sldId id="281" r:id="rId11"/>
    <p:sldId id="283" r:id="rId12"/>
    <p:sldId id="307" r:id="rId13"/>
    <p:sldId id="292" r:id="rId14"/>
    <p:sldId id="303" r:id="rId15"/>
    <p:sldId id="299" r:id="rId16"/>
    <p:sldId id="300" r:id="rId17"/>
    <p:sldId id="295" r:id="rId18"/>
    <p:sldId id="302" r:id="rId19"/>
    <p:sldId id="304" r:id="rId20"/>
    <p:sldId id="305" r:id="rId21"/>
    <p:sldId id="293" r:id="rId22"/>
    <p:sldId id="294" r:id="rId23"/>
    <p:sldId id="28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2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>
        <c:manualLayout>
          <c:layoutTarget val="inner"/>
          <c:xMode val="edge"/>
          <c:yMode val="edge"/>
          <c:x val="0.10742255285302622"/>
          <c:y val="0.13359181451775481"/>
          <c:w val="0.89257744714697385"/>
          <c:h val="0.78366875781192757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в тыс. руб.</c:v>
                </c:pt>
              </c:strCache>
            </c:strRef>
          </c:tx>
          <c:dPt>
            <c:idx val="9"/>
            <c:spPr/>
          </c:dPt>
          <c:dLbls>
            <c:dLbl>
              <c:idx val="0"/>
              <c:layout>
                <c:manualLayout>
                  <c:x val="-4.6824934889240898E-3"/>
                  <c:y val="-0.16357449947659253"/>
                </c:manualLayout>
              </c:layout>
              <c:showVal val="1"/>
            </c:dLbl>
            <c:dLbl>
              <c:idx val="1"/>
              <c:layout>
                <c:manualLayout>
                  <c:x val="-9.3647411841162268E-3"/>
                  <c:y val="-0.24180578183496151"/>
                </c:manualLayout>
              </c:layout>
              <c:showVal val="1"/>
            </c:dLbl>
            <c:dLbl>
              <c:idx val="2"/>
              <c:layout>
                <c:manualLayout>
                  <c:x val="-3.1215803947054139E-3"/>
                  <c:y val="-0.30581319467362789"/>
                </c:manualLayout>
              </c:layout>
              <c:showVal val="1"/>
            </c:dLbl>
            <c:dLbl>
              <c:idx val="3"/>
              <c:layout>
                <c:manualLayout>
                  <c:x val="-1.5607901973527052E-3"/>
                  <c:y val="-0.31766641927338096"/>
                </c:manualLayout>
              </c:layout>
              <c:showVal val="1"/>
            </c:dLbl>
            <c:dLbl>
              <c:idx val="4"/>
              <c:layout>
                <c:manualLayout>
                  <c:x val="-6.2431607894108745E-3"/>
                  <c:y val="-0.31055448451352885"/>
                </c:manualLayout>
              </c:layout>
              <c:showVal val="1"/>
            </c:dLbl>
            <c:dLbl>
              <c:idx val="5"/>
              <c:layout>
                <c:manualLayout>
                  <c:x val="-4.6823705920581134E-3"/>
                  <c:y val="-0.33189047545804001"/>
                </c:manualLayout>
              </c:layout>
              <c:showVal val="1"/>
            </c:dLbl>
            <c:dLbl>
              <c:idx val="6"/>
              <c:layout>
                <c:manualLayout>
                  <c:x val="4.6823705920581134E-3"/>
                  <c:y val="-0.33189028879308591"/>
                </c:manualLayout>
              </c:layout>
              <c:showVal val="1"/>
            </c:dLbl>
            <c:dLbl>
              <c:idx val="7"/>
              <c:layout>
                <c:manualLayout>
                  <c:x val="3.1215803947054264E-3"/>
                  <c:y val="-0.36270867275244489"/>
                </c:manualLayout>
              </c:layout>
              <c:showVal val="1"/>
            </c:dLbl>
            <c:dLbl>
              <c:idx val="8"/>
              <c:layout>
                <c:manualLayout>
                  <c:x val="0"/>
                  <c:y val="-0.37456189735219697"/>
                </c:manualLayout>
              </c:layout>
              <c:showVal val="1"/>
            </c:dLbl>
            <c:dLbl>
              <c:idx val="9"/>
              <c:layout>
                <c:manualLayout>
                  <c:x val="4.3409630984955691E-3"/>
                  <c:y val="-0.3911564117918499"/>
                </c:manualLayout>
              </c:layout>
              <c:showVal val="1"/>
            </c:dLbl>
            <c:delete val="1"/>
          </c:dLbls>
          <c:cat>
            <c:numRef>
              <c:f>Лист1!$A$2:$A$11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13583</c:v>
                </c:pt>
                <c:pt idx="1">
                  <c:v>18139</c:v>
                </c:pt>
                <c:pt idx="2">
                  <c:v>25356</c:v>
                </c:pt>
                <c:pt idx="3">
                  <c:v>26892</c:v>
                </c:pt>
                <c:pt idx="4">
                  <c:v>29012</c:v>
                </c:pt>
                <c:pt idx="5">
                  <c:v>29985</c:v>
                </c:pt>
                <c:pt idx="6">
                  <c:v>31237</c:v>
                </c:pt>
                <c:pt idx="7">
                  <c:v>31192</c:v>
                </c:pt>
                <c:pt idx="8">
                  <c:v>39902</c:v>
                </c:pt>
                <c:pt idx="9">
                  <c:v>41328</c:v>
                </c:pt>
              </c:numCache>
            </c:numRef>
          </c:val>
        </c:ser>
        <c:overlap val="100"/>
        <c:axId val="70996352"/>
        <c:axId val="70997888"/>
      </c:barChart>
      <c:catAx>
        <c:axId val="70996352"/>
        <c:scaling>
          <c:orientation val="minMax"/>
        </c:scaling>
        <c:axPos val="b"/>
        <c:numFmt formatCode="General" sourceLinked="1"/>
        <c:tickLblPos val="nextTo"/>
        <c:crossAx val="70997888"/>
        <c:crosses val="autoZero"/>
        <c:auto val="1"/>
        <c:lblAlgn val="ctr"/>
        <c:lblOffset val="100"/>
      </c:catAx>
      <c:valAx>
        <c:axId val="70997888"/>
        <c:scaling>
          <c:orientation val="minMax"/>
        </c:scaling>
        <c:axPos val="l"/>
        <c:majorGridlines/>
        <c:numFmt formatCode="General" sourceLinked="1"/>
        <c:tickLblPos val="nextTo"/>
        <c:crossAx val="7099635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1188068475483401"/>
          <c:y val="4.0865225924977773E-2"/>
          <c:w val="0.5249351521328548"/>
          <c:h val="0.91826954815004447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Администрация кожууна</c:v>
                </c:pt>
              </c:strCache>
            </c:strRef>
          </c:tx>
          <c:dLbls>
            <c:dLbl>
              <c:idx val="0"/>
              <c:layout>
                <c:manualLayout>
                  <c:x val="1.0369854645725781E-2"/>
                  <c:y val="-2.5560767000123892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>
                        <a:latin typeface="Times New Roman" pitchFamily="18" charset="0"/>
                        <a:cs typeface="Times New Roman" pitchFamily="18" charset="0"/>
                      </a:rPr>
                      <a:t>32377</a:t>
                    </a:r>
                    <a:endParaRPr 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elete val="1"/>
          </c:dLbls>
          <c:cat>
            <c:strRef>
              <c:f>Лист1!$A$2</c:f>
              <c:strCache>
                <c:ptCount val="1"/>
                <c:pt idx="0">
                  <c:v>План на 2017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32377.200000000001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Финансовое управление</c:v>
                </c:pt>
              </c:strCache>
            </c:strRef>
          </c:tx>
          <c:dLbls>
            <c:dLbl>
              <c:idx val="0"/>
              <c:layout>
                <c:manualLayout>
                  <c:x val="1.3802814180066954E-2"/>
                  <c:y val="-2.8116843700136378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>
                        <a:latin typeface="Times New Roman" pitchFamily="18" charset="0"/>
                        <a:cs typeface="Times New Roman" pitchFamily="18" charset="0"/>
                      </a:rPr>
                      <a:t>23404</a:t>
                    </a:r>
                    <a:endParaRPr 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План на 2017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23404.1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Хурал представителей</c:v>
                </c:pt>
              </c:strCache>
            </c:strRef>
          </c:tx>
          <c:dLbls>
            <c:dLbl>
              <c:idx val="0"/>
              <c:layout>
                <c:manualLayout>
                  <c:x val="1.0895993877652574E-2"/>
                  <c:y val="-4.6009380600223165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smtClean="0">
                        <a:latin typeface="Times New Roman" pitchFamily="18" charset="0"/>
                        <a:cs typeface="Times New Roman" pitchFamily="18" charset="0"/>
                      </a:rPr>
                      <a:t>4806</a:t>
                    </a:r>
                    <a:endParaRPr lang="en-US" sz="1400" b="1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План на 2017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4806.3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Управление труда</c:v>
                </c:pt>
              </c:strCache>
            </c:strRef>
          </c:tx>
          <c:dLbls>
            <c:dLbl>
              <c:idx val="0"/>
              <c:layout>
                <c:manualLayout>
                  <c:x val="8.6981346401662444E-3"/>
                  <c:y val="-1.7892536900086787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>
                        <a:latin typeface="Times New Roman" pitchFamily="18" charset="0"/>
                        <a:cs typeface="Times New Roman" pitchFamily="18" charset="0"/>
                      </a:rPr>
                      <a:t>60341</a:t>
                    </a:r>
                    <a:endParaRPr 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План на 2017 год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60341.3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Управление культуры</c:v>
                </c:pt>
              </c:strCache>
            </c:strRef>
          </c:tx>
          <c:dLbls>
            <c:dLbl>
              <c:idx val="0"/>
              <c:layout>
                <c:manualLayout>
                  <c:x val="2.1642596815624356E-2"/>
                  <c:y val="-3.5785073800173609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>
                        <a:latin typeface="Times New Roman" pitchFamily="18" charset="0"/>
                        <a:cs typeface="Times New Roman" pitchFamily="18" charset="0"/>
                      </a:rPr>
                      <a:t>5226</a:t>
                    </a:r>
                    <a:r>
                      <a:rPr lang="ru-RU" sz="1400" b="1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endParaRPr 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План на 2017 год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52268.7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Управление сельского хозяйства</c:v>
                </c:pt>
              </c:strCache>
            </c:strRef>
          </c:tx>
          <c:dLbls>
            <c:dLbl>
              <c:idx val="0"/>
              <c:layout>
                <c:manualLayout>
                  <c:x val="6.8099961735328639E-3"/>
                  <c:y val="-2.04486136000992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>
                        <a:latin typeface="Times New Roman" pitchFamily="18" charset="0"/>
                        <a:cs typeface="Times New Roman" pitchFamily="18" charset="0"/>
                      </a:rPr>
                      <a:t>3752</a:t>
                    </a:r>
                    <a:endParaRPr 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План на 2017 год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3752.2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Управление образования</c:v>
                </c:pt>
              </c:strCache>
            </c:strRef>
          </c:tx>
          <c:dLbls>
            <c:dLbl>
              <c:idx val="0"/>
              <c:layout>
                <c:manualLayout>
                  <c:x val="1.2269168160059508E-2"/>
                  <c:y val="-2.3004690300111583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>
                        <a:latin typeface="Times New Roman" pitchFamily="18" charset="0"/>
                        <a:cs typeface="Times New Roman" pitchFamily="18" charset="0"/>
                      </a:rPr>
                      <a:t>321888</a:t>
                    </a:r>
                  </a:p>
                </c:rich>
              </c:tx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План на 2017 год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321888</c:v>
                </c:pt>
              </c:numCache>
            </c:numRef>
          </c:val>
        </c:ser>
        <c:shape val="box"/>
        <c:axId val="102316288"/>
        <c:axId val="102334464"/>
        <c:axId val="0"/>
      </c:bar3DChart>
      <c:catAx>
        <c:axId val="102316288"/>
        <c:scaling>
          <c:orientation val="minMax"/>
        </c:scaling>
        <c:delete val="1"/>
        <c:axPos val="b"/>
        <c:tickLblPos val="none"/>
        <c:crossAx val="102334464"/>
        <c:crosses val="autoZero"/>
        <c:auto val="1"/>
        <c:lblAlgn val="ctr"/>
        <c:lblOffset val="100"/>
      </c:catAx>
      <c:valAx>
        <c:axId val="102334464"/>
        <c:scaling>
          <c:orientation val="minMax"/>
        </c:scaling>
        <c:axPos val="l"/>
        <c:majorGridlines/>
        <c:numFmt formatCode="General" sourceLinked="1"/>
        <c:tickLblPos val="nextTo"/>
        <c:crossAx val="102316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55818194113697"/>
          <c:y val="0.11548213644538692"/>
          <c:w val="0.33761067610845247"/>
          <c:h val="0.71280203970895339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  <c:txPr>
        <a:bodyPr/>
        <a:lstStyle/>
        <a:p>
          <a:pPr algn="ctr">
            <a:defRPr/>
          </a:pPr>
          <a:endParaRPr lang="ru-RU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Распределение межбюджетных трансфертов, передаваемые бюджетам сельских поселений, тыс. руб.</c:v>
                </c:pt>
              </c:strCache>
            </c:strRef>
          </c:tx>
          <c:dLbls>
            <c:dLbl>
              <c:idx val="3"/>
              <c:layout>
                <c:manualLayout>
                  <c:x val="3.0864197530864235E-3"/>
                  <c:y val="-2.8856074256064738E-2"/>
                </c:manualLayout>
              </c:layout>
              <c:showVal val="1"/>
            </c:dLbl>
            <c:dLbl>
              <c:idx val="4"/>
              <c:layout>
                <c:manualLayout>
                  <c:x val="3.0864197530864235E-3"/>
                  <c:y val="-2.8856074256064738E-2"/>
                </c:manualLayout>
              </c:layout>
              <c:showVal val="1"/>
            </c:dLbl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27326</c:v>
                </c:pt>
                <c:pt idx="1">
                  <c:v>15084</c:v>
                </c:pt>
                <c:pt idx="2">
                  <c:v>13169</c:v>
                </c:pt>
                <c:pt idx="3">
                  <c:v>14874</c:v>
                </c:pt>
                <c:pt idx="4">
                  <c:v>13625</c:v>
                </c:pt>
                <c:pt idx="5">
                  <c:v>13826</c:v>
                </c:pt>
              </c:numCache>
            </c:numRef>
          </c:val>
        </c:ser>
        <c:axId val="113108096"/>
        <c:axId val="113109632"/>
      </c:barChart>
      <c:catAx>
        <c:axId val="113108096"/>
        <c:scaling>
          <c:orientation val="minMax"/>
        </c:scaling>
        <c:axPos val="b"/>
        <c:numFmt formatCode="General" sourceLinked="1"/>
        <c:tickLblPos val="nextTo"/>
        <c:crossAx val="113109632"/>
        <c:crosses val="autoZero"/>
        <c:auto val="1"/>
        <c:lblAlgn val="ctr"/>
        <c:lblOffset val="100"/>
      </c:catAx>
      <c:valAx>
        <c:axId val="113109632"/>
        <c:scaling>
          <c:orientation val="minMax"/>
        </c:scaling>
        <c:axPos val="l"/>
        <c:majorGridlines/>
        <c:numFmt formatCode="General" sourceLinked="1"/>
        <c:tickLblPos val="nextTo"/>
        <c:crossAx val="11310809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 baseline="0">
          <a:latin typeface="Times New Roman" panose="02020603050405020304" pitchFamily="18" charset="0"/>
        </a:defRPr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0EEB90-70D1-4FDE-8CF0-38AAD372D98F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EDF7E0-7AF2-45C8-B14B-84D40F2E7DB2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b="1" u="none" dirty="0" smtClean="0">
              <a:latin typeface="Times New Roman" pitchFamily="18" charset="0"/>
              <a:cs typeface="Times New Roman" pitchFamily="18" charset="0"/>
            </a:rPr>
            <a:t>Составление бюджета</a:t>
          </a:r>
        </a:p>
      </dgm:t>
    </dgm:pt>
    <dgm:pt modelId="{B4943D9C-2BF7-4110-B807-CD0C3059F766}" type="parTrans" cxnId="{5A4F90FD-3C12-4311-A7C3-19BFFA915C1B}">
      <dgm:prSet/>
      <dgm:spPr/>
      <dgm:t>
        <a:bodyPr/>
        <a:lstStyle/>
        <a:p>
          <a:endParaRPr lang="ru-RU"/>
        </a:p>
      </dgm:t>
    </dgm:pt>
    <dgm:pt modelId="{50E8660B-0262-4E5F-BB2E-A8C9D3546D2C}" type="sibTrans" cxnId="{5A4F90FD-3C12-4311-A7C3-19BFFA915C1B}">
      <dgm:prSet/>
      <dgm:spPr/>
      <dgm:t>
        <a:bodyPr/>
        <a:lstStyle/>
        <a:p>
          <a:endParaRPr lang="ru-RU"/>
        </a:p>
      </dgm:t>
    </dgm:pt>
    <dgm:pt modelId="{A7D4E61A-3574-4E50-A73E-39B7054733EF}">
      <dgm:prSet phldrT="[Текст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Утверждение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99C902E6-244D-45A2-8310-DEB4D1C099E4}" type="parTrans" cxnId="{A5292521-C3ED-473C-A570-E47EFE89474F}">
      <dgm:prSet/>
      <dgm:spPr/>
      <dgm:t>
        <a:bodyPr/>
        <a:lstStyle/>
        <a:p>
          <a:endParaRPr lang="ru-RU"/>
        </a:p>
      </dgm:t>
    </dgm:pt>
    <dgm:pt modelId="{2DF023F2-9204-47B8-83DB-2A63012AB588}" type="sibTrans" cxnId="{A5292521-C3ED-473C-A570-E47EFE89474F}">
      <dgm:prSet/>
      <dgm:spPr/>
      <dgm:t>
        <a:bodyPr/>
        <a:lstStyle/>
        <a:p>
          <a:endParaRPr lang="ru-RU"/>
        </a:p>
      </dgm:t>
    </dgm:pt>
    <dgm:pt modelId="{196E3289-C48F-4CD0-9820-F3DA4C4DA002}">
      <dgm:prSet phldrT="[Текст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Исполнение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55018D6F-CBEF-47E5-BD83-01742673AA68}" type="parTrans" cxnId="{85A1F5FD-8699-40DE-B532-F6BFF16C2368}">
      <dgm:prSet/>
      <dgm:spPr/>
      <dgm:t>
        <a:bodyPr/>
        <a:lstStyle/>
        <a:p>
          <a:endParaRPr lang="ru-RU"/>
        </a:p>
      </dgm:t>
    </dgm:pt>
    <dgm:pt modelId="{97E82FA4-8E65-420C-9324-0599C2923383}" type="sibTrans" cxnId="{85A1F5FD-8699-40DE-B532-F6BFF16C2368}">
      <dgm:prSet/>
      <dgm:spPr/>
      <dgm:t>
        <a:bodyPr/>
        <a:lstStyle/>
        <a:p>
          <a:endParaRPr lang="ru-RU"/>
        </a:p>
      </dgm:t>
    </dgm:pt>
    <dgm:pt modelId="{BEE578D1-7259-4BC8-A2BA-3F8A69EC7D6F}">
      <dgm:prSet phldrT="[Текст]"/>
      <dgm:spPr>
        <a:solidFill>
          <a:srgbClr val="C00000"/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Отчетность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0A74416B-61C5-4F63-9BD5-DB3B0B4EB47B}" type="parTrans" cxnId="{8FCBA12E-DDF0-4529-B3DF-FF64D1D97AA4}">
      <dgm:prSet/>
      <dgm:spPr/>
      <dgm:t>
        <a:bodyPr/>
        <a:lstStyle/>
        <a:p>
          <a:endParaRPr lang="ru-RU"/>
        </a:p>
      </dgm:t>
    </dgm:pt>
    <dgm:pt modelId="{C72313BE-A543-4EA8-9615-DF79B369D580}" type="sibTrans" cxnId="{8FCBA12E-DDF0-4529-B3DF-FF64D1D97AA4}">
      <dgm:prSet/>
      <dgm:spPr/>
      <dgm:t>
        <a:bodyPr/>
        <a:lstStyle/>
        <a:p>
          <a:endParaRPr lang="ru-RU"/>
        </a:p>
      </dgm:t>
    </dgm:pt>
    <dgm:pt modelId="{87EEC88C-AF59-48D9-8164-4C2A39AF0F7B}" type="pres">
      <dgm:prSet presAssocID="{340EEB90-70D1-4FDE-8CF0-38AAD372D98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F242D7-E967-4824-B8A1-0EE08C8E61B3}" type="pres">
      <dgm:prSet presAssocID="{91EDF7E0-7AF2-45C8-B14B-84D40F2E7DB2}" presName="node" presStyleLbl="node1" presStyleIdx="0" presStyleCnt="4" custScaleY="1218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08649F-932F-4AFF-B5A2-9F922AEA9BEB}" type="pres">
      <dgm:prSet presAssocID="{91EDF7E0-7AF2-45C8-B14B-84D40F2E7DB2}" presName="spNode" presStyleCnt="0"/>
      <dgm:spPr/>
    </dgm:pt>
    <dgm:pt modelId="{FF4CD489-D2E2-438F-BDDD-ACDC57B63D16}" type="pres">
      <dgm:prSet presAssocID="{50E8660B-0262-4E5F-BB2E-A8C9D3546D2C}" presName="sibTrans" presStyleLbl="sibTrans1D1" presStyleIdx="0" presStyleCnt="4"/>
      <dgm:spPr/>
      <dgm:t>
        <a:bodyPr/>
        <a:lstStyle/>
        <a:p>
          <a:endParaRPr lang="ru-RU"/>
        </a:p>
      </dgm:t>
    </dgm:pt>
    <dgm:pt modelId="{A441F6CB-AE00-4126-A1CF-3EB7DC809C89}" type="pres">
      <dgm:prSet presAssocID="{A7D4E61A-3574-4E50-A73E-39B7054733EF}" presName="node" presStyleLbl="node1" presStyleIdx="1" presStyleCnt="4" custRadScaleRad="91892" custRadScaleInc="-62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261D99-7D00-4199-B942-D262D128021B}" type="pres">
      <dgm:prSet presAssocID="{A7D4E61A-3574-4E50-A73E-39B7054733EF}" presName="spNode" presStyleCnt="0"/>
      <dgm:spPr/>
    </dgm:pt>
    <dgm:pt modelId="{CD3643AF-E92D-4520-9252-F9B0FB1FAF7A}" type="pres">
      <dgm:prSet presAssocID="{2DF023F2-9204-47B8-83DB-2A63012AB588}" presName="sibTrans" presStyleLbl="sibTrans1D1" presStyleIdx="1" presStyleCnt="4"/>
      <dgm:spPr/>
      <dgm:t>
        <a:bodyPr/>
        <a:lstStyle/>
        <a:p>
          <a:endParaRPr lang="ru-RU"/>
        </a:p>
      </dgm:t>
    </dgm:pt>
    <dgm:pt modelId="{3DB20045-A4B0-4B6A-AE90-95F3A0361CD2}" type="pres">
      <dgm:prSet presAssocID="{196E3289-C48F-4CD0-9820-F3DA4C4DA002}" presName="node" presStyleLbl="node1" presStyleIdx="2" presStyleCnt="4" custScaleY="1141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B0C67E-4AFB-4D99-8E41-ED79673B09CA}" type="pres">
      <dgm:prSet presAssocID="{196E3289-C48F-4CD0-9820-F3DA4C4DA002}" presName="spNode" presStyleCnt="0"/>
      <dgm:spPr/>
    </dgm:pt>
    <dgm:pt modelId="{470044A5-C44A-4301-9CCC-33F4FB21CE38}" type="pres">
      <dgm:prSet presAssocID="{97E82FA4-8E65-420C-9324-0599C2923383}" presName="sibTrans" presStyleLbl="sibTrans1D1" presStyleIdx="2" presStyleCnt="4"/>
      <dgm:spPr/>
      <dgm:t>
        <a:bodyPr/>
        <a:lstStyle/>
        <a:p>
          <a:endParaRPr lang="ru-RU"/>
        </a:p>
      </dgm:t>
    </dgm:pt>
    <dgm:pt modelId="{79AFE475-B3E0-4701-8D1E-F595858AAE38}" type="pres">
      <dgm:prSet presAssocID="{BEE578D1-7259-4BC8-A2BA-3F8A69EC7D6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8ABA64-5D11-4332-9674-AD810A25ECC2}" type="pres">
      <dgm:prSet presAssocID="{BEE578D1-7259-4BC8-A2BA-3F8A69EC7D6F}" presName="spNode" presStyleCnt="0"/>
      <dgm:spPr/>
    </dgm:pt>
    <dgm:pt modelId="{B29342BE-B5D9-4C1A-8A36-3DB1B8381E9B}" type="pres">
      <dgm:prSet presAssocID="{C72313BE-A543-4EA8-9615-DF79B369D580}" presName="sibTrans" presStyleLbl="sibTrans1D1" presStyleIdx="3" presStyleCnt="4"/>
      <dgm:spPr/>
      <dgm:t>
        <a:bodyPr/>
        <a:lstStyle/>
        <a:p>
          <a:endParaRPr lang="ru-RU"/>
        </a:p>
      </dgm:t>
    </dgm:pt>
  </dgm:ptLst>
  <dgm:cxnLst>
    <dgm:cxn modelId="{7C6EC069-70F4-4C9E-A401-7E2A9B648BBA}" type="presOf" srcId="{97E82FA4-8E65-420C-9324-0599C2923383}" destId="{470044A5-C44A-4301-9CCC-33F4FB21CE38}" srcOrd="0" destOrd="0" presId="urn:microsoft.com/office/officeart/2005/8/layout/cycle5"/>
    <dgm:cxn modelId="{5A4F90FD-3C12-4311-A7C3-19BFFA915C1B}" srcId="{340EEB90-70D1-4FDE-8CF0-38AAD372D98F}" destId="{91EDF7E0-7AF2-45C8-B14B-84D40F2E7DB2}" srcOrd="0" destOrd="0" parTransId="{B4943D9C-2BF7-4110-B807-CD0C3059F766}" sibTransId="{50E8660B-0262-4E5F-BB2E-A8C9D3546D2C}"/>
    <dgm:cxn modelId="{C7B8C68C-AB61-4FA0-B899-C6E2AE2E8F15}" type="presOf" srcId="{340EEB90-70D1-4FDE-8CF0-38AAD372D98F}" destId="{87EEC88C-AF59-48D9-8164-4C2A39AF0F7B}" srcOrd="0" destOrd="0" presId="urn:microsoft.com/office/officeart/2005/8/layout/cycle5"/>
    <dgm:cxn modelId="{5235ADE9-9972-4CF9-B063-F5B4BAD55A79}" type="presOf" srcId="{A7D4E61A-3574-4E50-A73E-39B7054733EF}" destId="{A441F6CB-AE00-4126-A1CF-3EB7DC809C89}" srcOrd="0" destOrd="0" presId="urn:microsoft.com/office/officeart/2005/8/layout/cycle5"/>
    <dgm:cxn modelId="{A5292521-C3ED-473C-A570-E47EFE89474F}" srcId="{340EEB90-70D1-4FDE-8CF0-38AAD372D98F}" destId="{A7D4E61A-3574-4E50-A73E-39B7054733EF}" srcOrd="1" destOrd="0" parTransId="{99C902E6-244D-45A2-8310-DEB4D1C099E4}" sibTransId="{2DF023F2-9204-47B8-83DB-2A63012AB588}"/>
    <dgm:cxn modelId="{5ECF7F1D-A6A6-49E3-B999-AB4A74101810}" type="presOf" srcId="{50E8660B-0262-4E5F-BB2E-A8C9D3546D2C}" destId="{FF4CD489-D2E2-438F-BDDD-ACDC57B63D16}" srcOrd="0" destOrd="0" presId="urn:microsoft.com/office/officeart/2005/8/layout/cycle5"/>
    <dgm:cxn modelId="{4D96A839-075E-4190-9D2C-7474912D3DE6}" type="presOf" srcId="{2DF023F2-9204-47B8-83DB-2A63012AB588}" destId="{CD3643AF-E92D-4520-9252-F9B0FB1FAF7A}" srcOrd="0" destOrd="0" presId="urn:microsoft.com/office/officeart/2005/8/layout/cycle5"/>
    <dgm:cxn modelId="{8FCBA12E-DDF0-4529-B3DF-FF64D1D97AA4}" srcId="{340EEB90-70D1-4FDE-8CF0-38AAD372D98F}" destId="{BEE578D1-7259-4BC8-A2BA-3F8A69EC7D6F}" srcOrd="3" destOrd="0" parTransId="{0A74416B-61C5-4F63-9BD5-DB3B0B4EB47B}" sibTransId="{C72313BE-A543-4EA8-9615-DF79B369D580}"/>
    <dgm:cxn modelId="{C45AE114-C667-4F3E-A55D-CB9539C151F5}" type="presOf" srcId="{BEE578D1-7259-4BC8-A2BA-3F8A69EC7D6F}" destId="{79AFE475-B3E0-4701-8D1E-F595858AAE38}" srcOrd="0" destOrd="0" presId="urn:microsoft.com/office/officeart/2005/8/layout/cycle5"/>
    <dgm:cxn modelId="{8D4752AC-5EDD-4F66-9231-173E6DE5447B}" type="presOf" srcId="{196E3289-C48F-4CD0-9820-F3DA4C4DA002}" destId="{3DB20045-A4B0-4B6A-AE90-95F3A0361CD2}" srcOrd="0" destOrd="0" presId="urn:microsoft.com/office/officeart/2005/8/layout/cycle5"/>
    <dgm:cxn modelId="{85A1F5FD-8699-40DE-B532-F6BFF16C2368}" srcId="{340EEB90-70D1-4FDE-8CF0-38AAD372D98F}" destId="{196E3289-C48F-4CD0-9820-F3DA4C4DA002}" srcOrd="2" destOrd="0" parTransId="{55018D6F-CBEF-47E5-BD83-01742673AA68}" sibTransId="{97E82FA4-8E65-420C-9324-0599C2923383}"/>
    <dgm:cxn modelId="{0028D6A2-66CC-4823-805F-0461464321D3}" type="presOf" srcId="{C72313BE-A543-4EA8-9615-DF79B369D580}" destId="{B29342BE-B5D9-4C1A-8A36-3DB1B8381E9B}" srcOrd="0" destOrd="0" presId="urn:microsoft.com/office/officeart/2005/8/layout/cycle5"/>
    <dgm:cxn modelId="{9A8E1A51-D71F-4BEF-B473-5580BA2EB34F}" type="presOf" srcId="{91EDF7E0-7AF2-45C8-B14B-84D40F2E7DB2}" destId="{91F242D7-E967-4824-B8A1-0EE08C8E61B3}" srcOrd="0" destOrd="0" presId="urn:microsoft.com/office/officeart/2005/8/layout/cycle5"/>
    <dgm:cxn modelId="{1AE55F3D-8AC3-412F-9AA2-E128D2BE4652}" type="presParOf" srcId="{87EEC88C-AF59-48D9-8164-4C2A39AF0F7B}" destId="{91F242D7-E967-4824-B8A1-0EE08C8E61B3}" srcOrd="0" destOrd="0" presId="urn:microsoft.com/office/officeart/2005/8/layout/cycle5"/>
    <dgm:cxn modelId="{F81C8FC7-7FC2-434A-9A98-4FB387C639FA}" type="presParOf" srcId="{87EEC88C-AF59-48D9-8164-4C2A39AF0F7B}" destId="{9508649F-932F-4AFF-B5A2-9F922AEA9BEB}" srcOrd="1" destOrd="0" presId="urn:microsoft.com/office/officeart/2005/8/layout/cycle5"/>
    <dgm:cxn modelId="{D873D3A6-7771-4DB8-8CAD-DCF1498BC873}" type="presParOf" srcId="{87EEC88C-AF59-48D9-8164-4C2A39AF0F7B}" destId="{FF4CD489-D2E2-438F-BDDD-ACDC57B63D16}" srcOrd="2" destOrd="0" presId="urn:microsoft.com/office/officeart/2005/8/layout/cycle5"/>
    <dgm:cxn modelId="{DA55C2AE-20EA-4743-844D-69ED6713BB08}" type="presParOf" srcId="{87EEC88C-AF59-48D9-8164-4C2A39AF0F7B}" destId="{A441F6CB-AE00-4126-A1CF-3EB7DC809C89}" srcOrd="3" destOrd="0" presId="urn:microsoft.com/office/officeart/2005/8/layout/cycle5"/>
    <dgm:cxn modelId="{97FCAEDE-BDC3-4573-AC13-4338D9161C36}" type="presParOf" srcId="{87EEC88C-AF59-48D9-8164-4C2A39AF0F7B}" destId="{9B261D99-7D00-4199-B942-D262D128021B}" srcOrd="4" destOrd="0" presId="urn:microsoft.com/office/officeart/2005/8/layout/cycle5"/>
    <dgm:cxn modelId="{BC7531BB-337B-4CF4-AC08-84CC47AC7C8A}" type="presParOf" srcId="{87EEC88C-AF59-48D9-8164-4C2A39AF0F7B}" destId="{CD3643AF-E92D-4520-9252-F9B0FB1FAF7A}" srcOrd="5" destOrd="0" presId="urn:microsoft.com/office/officeart/2005/8/layout/cycle5"/>
    <dgm:cxn modelId="{B0DB5827-6023-456D-ACCC-A53162AFE881}" type="presParOf" srcId="{87EEC88C-AF59-48D9-8164-4C2A39AF0F7B}" destId="{3DB20045-A4B0-4B6A-AE90-95F3A0361CD2}" srcOrd="6" destOrd="0" presId="urn:microsoft.com/office/officeart/2005/8/layout/cycle5"/>
    <dgm:cxn modelId="{1B55F814-5FD7-4FFD-91B0-D53663429F00}" type="presParOf" srcId="{87EEC88C-AF59-48D9-8164-4C2A39AF0F7B}" destId="{D3B0C67E-4AFB-4D99-8E41-ED79673B09CA}" srcOrd="7" destOrd="0" presId="urn:microsoft.com/office/officeart/2005/8/layout/cycle5"/>
    <dgm:cxn modelId="{E7119000-179D-4099-A317-E3F72287B0EE}" type="presParOf" srcId="{87EEC88C-AF59-48D9-8164-4C2A39AF0F7B}" destId="{470044A5-C44A-4301-9CCC-33F4FB21CE38}" srcOrd="8" destOrd="0" presId="urn:microsoft.com/office/officeart/2005/8/layout/cycle5"/>
    <dgm:cxn modelId="{D29C1C57-931E-43EE-B2B1-BFCBE695C4BD}" type="presParOf" srcId="{87EEC88C-AF59-48D9-8164-4C2A39AF0F7B}" destId="{79AFE475-B3E0-4701-8D1E-F595858AAE38}" srcOrd="9" destOrd="0" presId="urn:microsoft.com/office/officeart/2005/8/layout/cycle5"/>
    <dgm:cxn modelId="{AC253709-628A-4589-B7CE-90F2F1B2B0D7}" type="presParOf" srcId="{87EEC88C-AF59-48D9-8164-4C2A39AF0F7B}" destId="{1E8ABA64-5D11-4332-9674-AD810A25ECC2}" srcOrd="10" destOrd="0" presId="urn:microsoft.com/office/officeart/2005/8/layout/cycle5"/>
    <dgm:cxn modelId="{A65D9C3D-9BA2-4AF7-8227-4BB7876C8BC9}" type="presParOf" srcId="{87EEC88C-AF59-48D9-8164-4C2A39AF0F7B}" destId="{B29342BE-B5D9-4C1A-8A36-3DB1B8381E9B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6492FD-05C5-429C-92E4-1AB9019F552C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3D876EEB-B3E6-4A8F-9BCD-26756BF69FDF}">
      <dgm:prSet phldrT="[Текст]" custT="1"/>
      <dgm:spPr/>
      <dgm:t>
        <a:bodyPr/>
        <a:lstStyle/>
        <a:p>
          <a:r>
            <a:rPr lang="ru-RU" sz="1800" dirty="0" smtClean="0"/>
            <a:t>Положения послания Президента РФ Федеральному собранию РФ, Послание Главы РТ Верховному Хуралу (Парламенту РТ)</a:t>
          </a:r>
          <a:endParaRPr lang="ru-RU" sz="1800" dirty="0"/>
        </a:p>
      </dgm:t>
    </dgm:pt>
    <dgm:pt modelId="{C38DFADD-19A6-4C78-98AD-9A7879D87E0F}" type="parTrans" cxnId="{BD39DD60-B8C5-4B2B-BFE1-8790E0AD01B1}">
      <dgm:prSet/>
      <dgm:spPr/>
      <dgm:t>
        <a:bodyPr/>
        <a:lstStyle/>
        <a:p>
          <a:endParaRPr lang="ru-RU"/>
        </a:p>
      </dgm:t>
    </dgm:pt>
    <dgm:pt modelId="{C20F0322-BDB5-4A0E-8411-3580485D5BCD}" type="sibTrans" cxnId="{BD39DD60-B8C5-4B2B-BFE1-8790E0AD01B1}">
      <dgm:prSet/>
      <dgm:spPr/>
      <dgm:t>
        <a:bodyPr/>
        <a:lstStyle/>
        <a:p>
          <a:endParaRPr lang="ru-RU"/>
        </a:p>
      </dgm:t>
    </dgm:pt>
    <dgm:pt modelId="{311BD7EA-3812-4663-AC54-5F8686A89181}">
      <dgm:prSet phldrT="[Текст]" custT="1"/>
      <dgm:spPr/>
      <dgm:t>
        <a:bodyPr/>
        <a:lstStyle/>
        <a:p>
          <a:r>
            <a:rPr lang="ru-RU" sz="1800" dirty="0" smtClean="0"/>
            <a:t>Основные направления бюджетной и налоговой  политики </a:t>
          </a:r>
          <a:r>
            <a:rPr lang="ru-RU" sz="1800" dirty="0" err="1" smtClean="0"/>
            <a:t>Сут-Хольского</a:t>
          </a:r>
          <a:r>
            <a:rPr lang="ru-RU" sz="1800" dirty="0" smtClean="0"/>
            <a:t> </a:t>
          </a:r>
          <a:r>
            <a:rPr lang="ru-RU" sz="1800" dirty="0" err="1" smtClean="0"/>
            <a:t>кожууна</a:t>
          </a:r>
          <a:endParaRPr lang="ru-RU" sz="1800" dirty="0"/>
        </a:p>
      </dgm:t>
    </dgm:pt>
    <dgm:pt modelId="{636BA96D-0CE1-463F-A2F5-2DD941D27A08}" type="parTrans" cxnId="{D097E7AE-8ACF-4CDA-B03F-A92DD8AE9DBB}">
      <dgm:prSet/>
      <dgm:spPr/>
      <dgm:t>
        <a:bodyPr/>
        <a:lstStyle/>
        <a:p>
          <a:endParaRPr lang="ru-RU"/>
        </a:p>
      </dgm:t>
    </dgm:pt>
    <dgm:pt modelId="{E73B8D0C-FC9E-4DF7-9763-261A51671B41}" type="sibTrans" cxnId="{D097E7AE-8ACF-4CDA-B03F-A92DD8AE9DBB}">
      <dgm:prSet/>
      <dgm:spPr/>
      <dgm:t>
        <a:bodyPr/>
        <a:lstStyle/>
        <a:p>
          <a:endParaRPr lang="ru-RU"/>
        </a:p>
      </dgm:t>
    </dgm:pt>
    <dgm:pt modelId="{CEA0C138-DB36-43BF-A0F7-272921E804B5}">
      <dgm:prSet phldrT="[Текст]" custT="1"/>
      <dgm:spPr/>
      <dgm:t>
        <a:bodyPr/>
        <a:lstStyle/>
        <a:p>
          <a:r>
            <a:rPr lang="ru-RU" sz="1800" dirty="0" smtClean="0"/>
            <a:t>Муниципальные целевые программы  </a:t>
          </a:r>
          <a:r>
            <a:rPr lang="ru-RU" sz="1800" dirty="0" err="1" smtClean="0"/>
            <a:t>Сут-Хольского</a:t>
          </a:r>
          <a:r>
            <a:rPr lang="ru-RU" sz="1800" dirty="0" smtClean="0"/>
            <a:t> </a:t>
          </a:r>
          <a:r>
            <a:rPr lang="ru-RU" sz="1800" dirty="0" err="1" smtClean="0"/>
            <a:t>кожууна</a:t>
          </a:r>
          <a:endParaRPr lang="ru-RU" sz="1800" dirty="0"/>
        </a:p>
      </dgm:t>
    </dgm:pt>
    <dgm:pt modelId="{3A10E1ED-1C9B-4D02-8925-52CE298790CE}" type="parTrans" cxnId="{FE02DE82-6018-4B02-BCAF-CDBA403F547C}">
      <dgm:prSet/>
      <dgm:spPr/>
      <dgm:t>
        <a:bodyPr/>
        <a:lstStyle/>
        <a:p>
          <a:endParaRPr lang="ru-RU"/>
        </a:p>
      </dgm:t>
    </dgm:pt>
    <dgm:pt modelId="{9039212F-5DAB-4822-8F38-D710087B4633}" type="sibTrans" cxnId="{FE02DE82-6018-4B02-BCAF-CDBA403F547C}">
      <dgm:prSet/>
      <dgm:spPr/>
      <dgm:t>
        <a:bodyPr/>
        <a:lstStyle/>
        <a:p>
          <a:endParaRPr lang="ru-RU"/>
        </a:p>
      </dgm:t>
    </dgm:pt>
    <dgm:pt modelId="{2474AB98-B9E6-4478-A71F-4DC264352A45}">
      <dgm:prSet phldrT="[Текст]" custT="1"/>
      <dgm:spPr/>
      <dgm:t>
        <a:bodyPr/>
        <a:lstStyle/>
        <a:p>
          <a:r>
            <a:rPr lang="ru-RU" sz="1800" dirty="0" smtClean="0"/>
            <a:t>Бюджетный прогноз </a:t>
          </a:r>
          <a:r>
            <a:rPr lang="ru-RU" sz="1800" dirty="0" err="1" smtClean="0"/>
            <a:t>Сут-Хольского</a:t>
          </a:r>
          <a:r>
            <a:rPr lang="ru-RU" sz="1800" dirty="0" smtClean="0"/>
            <a:t> </a:t>
          </a:r>
          <a:r>
            <a:rPr lang="ru-RU" sz="1800" dirty="0" err="1" smtClean="0"/>
            <a:t>кожууна</a:t>
          </a:r>
          <a:r>
            <a:rPr lang="ru-RU" sz="1800" dirty="0" smtClean="0"/>
            <a:t> на долгосрочный период</a:t>
          </a:r>
          <a:endParaRPr lang="ru-RU" sz="1800" dirty="0"/>
        </a:p>
      </dgm:t>
    </dgm:pt>
    <dgm:pt modelId="{10D025A7-ABCC-485A-B2A1-B1A363052644}" type="parTrans" cxnId="{DDCD8639-EC56-4B67-8B40-12CBD7B735A3}">
      <dgm:prSet/>
      <dgm:spPr/>
      <dgm:t>
        <a:bodyPr/>
        <a:lstStyle/>
        <a:p>
          <a:endParaRPr lang="ru-RU"/>
        </a:p>
      </dgm:t>
    </dgm:pt>
    <dgm:pt modelId="{BBF6A33C-1872-4296-A28C-B1C5FE71EB90}" type="sibTrans" cxnId="{DDCD8639-EC56-4B67-8B40-12CBD7B735A3}">
      <dgm:prSet/>
      <dgm:spPr/>
      <dgm:t>
        <a:bodyPr/>
        <a:lstStyle/>
        <a:p>
          <a:endParaRPr lang="ru-RU"/>
        </a:p>
      </dgm:t>
    </dgm:pt>
    <dgm:pt modelId="{E657F593-72D2-4D3C-8C2F-4B5D19B384CA}" type="pres">
      <dgm:prSet presAssocID="{706492FD-05C5-429C-92E4-1AB9019F552C}" presName="compositeShape" presStyleCnt="0">
        <dgm:presLayoutVars>
          <dgm:dir/>
          <dgm:resizeHandles/>
        </dgm:presLayoutVars>
      </dgm:prSet>
      <dgm:spPr/>
    </dgm:pt>
    <dgm:pt modelId="{1CC010E7-DEA9-48CF-8A7B-9DDEA2E9F470}" type="pres">
      <dgm:prSet presAssocID="{706492FD-05C5-429C-92E4-1AB9019F552C}" presName="pyramid" presStyleLbl="node1" presStyleIdx="0" presStyleCnt="1" custScaleX="69802" custLinFactNeighborX="-42190"/>
      <dgm:spPr/>
    </dgm:pt>
    <dgm:pt modelId="{E558F479-1075-44B6-A78F-44DA9196AF87}" type="pres">
      <dgm:prSet presAssocID="{706492FD-05C5-429C-92E4-1AB9019F552C}" presName="theList" presStyleCnt="0"/>
      <dgm:spPr/>
    </dgm:pt>
    <dgm:pt modelId="{B2C53F3B-AAEE-4E18-85D2-850FF5D0710A}" type="pres">
      <dgm:prSet presAssocID="{3D876EEB-B3E6-4A8F-9BCD-26756BF69FDF}" presName="aNode" presStyleLbl="fgAcc1" presStyleIdx="0" presStyleCnt="4" custScaleX="283510" custScaleY="335223" custLinFactY="-105528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C95149-E9FD-4E34-81B5-4DC8A59FE66F}" type="pres">
      <dgm:prSet presAssocID="{3D876EEB-B3E6-4A8F-9BCD-26756BF69FDF}" presName="aSpace" presStyleCnt="0"/>
      <dgm:spPr/>
    </dgm:pt>
    <dgm:pt modelId="{4A623223-FD93-4034-AE8B-FA78A52D324F}" type="pres">
      <dgm:prSet presAssocID="{311BD7EA-3812-4663-AC54-5F8686A89181}" presName="aNode" presStyleLbl="fgAcc1" presStyleIdx="1" presStyleCnt="4" custScaleX="283510" custScaleY="273775" custLinFactY="-53941" custLinFactNeighborX="-250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D9193D-1F4A-4C9F-972E-ABA3CDC1D71B}" type="pres">
      <dgm:prSet presAssocID="{311BD7EA-3812-4663-AC54-5F8686A89181}" presName="aSpace" presStyleCnt="0"/>
      <dgm:spPr/>
    </dgm:pt>
    <dgm:pt modelId="{58FD2C75-2AE6-426B-B248-CC119BF4C506}" type="pres">
      <dgm:prSet presAssocID="{CEA0C138-DB36-43BF-A0F7-272921E804B5}" presName="aNode" presStyleLbl="fgAcc1" presStyleIdx="2" presStyleCnt="4" custScaleX="283510" custScaleY="403389" custLinFactY="541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7E762-8277-4C97-B1F0-EE122157296D}" type="pres">
      <dgm:prSet presAssocID="{CEA0C138-DB36-43BF-A0F7-272921E804B5}" presName="aSpace" presStyleCnt="0"/>
      <dgm:spPr/>
    </dgm:pt>
    <dgm:pt modelId="{42357F94-0145-457F-BC7F-D997CD7924DA}" type="pres">
      <dgm:prSet presAssocID="{2474AB98-B9E6-4478-A71F-4DC264352A45}" presName="aNode" presStyleLbl="fgAcc1" presStyleIdx="3" presStyleCnt="4" custScaleX="283510" custScaleY="414638" custLinFactY="2624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B40D50-DBCE-4254-A353-C8722A25E1CF}" type="pres">
      <dgm:prSet presAssocID="{2474AB98-B9E6-4478-A71F-4DC264352A45}" presName="aSpace" presStyleCnt="0"/>
      <dgm:spPr/>
    </dgm:pt>
  </dgm:ptLst>
  <dgm:cxnLst>
    <dgm:cxn modelId="{774399BB-704F-4E9B-A8B2-F20D7A05F62E}" type="presOf" srcId="{CEA0C138-DB36-43BF-A0F7-272921E804B5}" destId="{58FD2C75-2AE6-426B-B248-CC119BF4C506}" srcOrd="0" destOrd="0" presId="urn:microsoft.com/office/officeart/2005/8/layout/pyramid2"/>
    <dgm:cxn modelId="{05092BCF-A8F6-4848-BB79-68353181D5FF}" type="presOf" srcId="{3D876EEB-B3E6-4A8F-9BCD-26756BF69FDF}" destId="{B2C53F3B-AAEE-4E18-85D2-850FF5D0710A}" srcOrd="0" destOrd="0" presId="urn:microsoft.com/office/officeart/2005/8/layout/pyramid2"/>
    <dgm:cxn modelId="{BD39DD60-B8C5-4B2B-BFE1-8790E0AD01B1}" srcId="{706492FD-05C5-429C-92E4-1AB9019F552C}" destId="{3D876EEB-B3E6-4A8F-9BCD-26756BF69FDF}" srcOrd="0" destOrd="0" parTransId="{C38DFADD-19A6-4C78-98AD-9A7879D87E0F}" sibTransId="{C20F0322-BDB5-4A0E-8411-3580485D5BCD}"/>
    <dgm:cxn modelId="{525C02CE-261E-4CC2-A299-0F39C7036853}" type="presOf" srcId="{706492FD-05C5-429C-92E4-1AB9019F552C}" destId="{E657F593-72D2-4D3C-8C2F-4B5D19B384CA}" srcOrd="0" destOrd="0" presId="urn:microsoft.com/office/officeart/2005/8/layout/pyramid2"/>
    <dgm:cxn modelId="{FE02DE82-6018-4B02-BCAF-CDBA403F547C}" srcId="{706492FD-05C5-429C-92E4-1AB9019F552C}" destId="{CEA0C138-DB36-43BF-A0F7-272921E804B5}" srcOrd="2" destOrd="0" parTransId="{3A10E1ED-1C9B-4D02-8925-52CE298790CE}" sibTransId="{9039212F-5DAB-4822-8F38-D710087B4633}"/>
    <dgm:cxn modelId="{0B1A56BF-A6D0-440F-867C-AAF1D3EE2CB3}" type="presOf" srcId="{311BD7EA-3812-4663-AC54-5F8686A89181}" destId="{4A623223-FD93-4034-AE8B-FA78A52D324F}" srcOrd="0" destOrd="0" presId="urn:microsoft.com/office/officeart/2005/8/layout/pyramid2"/>
    <dgm:cxn modelId="{DDCD8639-EC56-4B67-8B40-12CBD7B735A3}" srcId="{706492FD-05C5-429C-92E4-1AB9019F552C}" destId="{2474AB98-B9E6-4478-A71F-4DC264352A45}" srcOrd="3" destOrd="0" parTransId="{10D025A7-ABCC-485A-B2A1-B1A363052644}" sibTransId="{BBF6A33C-1872-4296-A28C-B1C5FE71EB90}"/>
    <dgm:cxn modelId="{9BD7EC11-8FE8-4A9A-AC8D-D51397901806}" type="presOf" srcId="{2474AB98-B9E6-4478-A71F-4DC264352A45}" destId="{42357F94-0145-457F-BC7F-D997CD7924DA}" srcOrd="0" destOrd="0" presId="urn:microsoft.com/office/officeart/2005/8/layout/pyramid2"/>
    <dgm:cxn modelId="{D097E7AE-8ACF-4CDA-B03F-A92DD8AE9DBB}" srcId="{706492FD-05C5-429C-92E4-1AB9019F552C}" destId="{311BD7EA-3812-4663-AC54-5F8686A89181}" srcOrd="1" destOrd="0" parTransId="{636BA96D-0CE1-463F-A2F5-2DD941D27A08}" sibTransId="{E73B8D0C-FC9E-4DF7-9763-261A51671B41}"/>
    <dgm:cxn modelId="{4BD1D2BE-08A6-4844-9BCC-24835F193CFF}" type="presParOf" srcId="{E657F593-72D2-4D3C-8C2F-4B5D19B384CA}" destId="{1CC010E7-DEA9-48CF-8A7B-9DDEA2E9F470}" srcOrd="0" destOrd="0" presId="urn:microsoft.com/office/officeart/2005/8/layout/pyramid2"/>
    <dgm:cxn modelId="{BF48F7D5-1BC5-4E3D-883C-2697D73B483A}" type="presParOf" srcId="{E657F593-72D2-4D3C-8C2F-4B5D19B384CA}" destId="{E558F479-1075-44B6-A78F-44DA9196AF87}" srcOrd="1" destOrd="0" presId="urn:microsoft.com/office/officeart/2005/8/layout/pyramid2"/>
    <dgm:cxn modelId="{F1364DEC-5009-44BF-9970-49E11DC49C51}" type="presParOf" srcId="{E558F479-1075-44B6-A78F-44DA9196AF87}" destId="{B2C53F3B-AAEE-4E18-85D2-850FF5D0710A}" srcOrd="0" destOrd="0" presId="urn:microsoft.com/office/officeart/2005/8/layout/pyramid2"/>
    <dgm:cxn modelId="{B1C69F92-11E0-4CBB-B35A-FC4901DFAC7A}" type="presParOf" srcId="{E558F479-1075-44B6-A78F-44DA9196AF87}" destId="{F5C95149-E9FD-4E34-81B5-4DC8A59FE66F}" srcOrd="1" destOrd="0" presId="urn:microsoft.com/office/officeart/2005/8/layout/pyramid2"/>
    <dgm:cxn modelId="{8F1B1B8F-BA15-4726-9333-1D00C63D56BA}" type="presParOf" srcId="{E558F479-1075-44B6-A78F-44DA9196AF87}" destId="{4A623223-FD93-4034-AE8B-FA78A52D324F}" srcOrd="2" destOrd="0" presId="urn:microsoft.com/office/officeart/2005/8/layout/pyramid2"/>
    <dgm:cxn modelId="{2D449C14-EA40-440A-95AD-E1EF489C4E29}" type="presParOf" srcId="{E558F479-1075-44B6-A78F-44DA9196AF87}" destId="{A9D9193D-1F4A-4C9F-972E-ABA3CDC1D71B}" srcOrd="3" destOrd="0" presId="urn:microsoft.com/office/officeart/2005/8/layout/pyramid2"/>
    <dgm:cxn modelId="{9FFEC4D0-3C28-4EE1-B54C-196B56855130}" type="presParOf" srcId="{E558F479-1075-44B6-A78F-44DA9196AF87}" destId="{58FD2C75-2AE6-426B-B248-CC119BF4C506}" srcOrd="4" destOrd="0" presId="urn:microsoft.com/office/officeart/2005/8/layout/pyramid2"/>
    <dgm:cxn modelId="{E50746C5-E52F-43EA-9E98-5DDB1051E0D8}" type="presParOf" srcId="{E558F479-1075-44B6-A78F-44DA9196AF87}" destId="{FA27E762-8277-4C97-B1F0-EE122157296D}" srcOrd="5" destOrd="0" presId="urn:microsoft.com/office/officeart/2005/8/layout/pyramid2"/>
    <dgm:cxn modelId="{664091EC-B749-4889-AF1F-5116C8416488}" type="presParOf" srcId="{E558F479-1075-44B6-A78F-44DA9196AF87}" destId="{42357F94-0145-457F-BC7F-D997CD7924DA}" srcOrd="6" destOrd="0" presId="urn:microsoft.com/office/officeart/2005/8/layout/pyramid2"/>
    <dgm:cxn modelId="{45C75F54-0B56-467B-8B11-E079FD09D384}" type="presParOf" srcId="{E558F479-1075-44B6-A78F-44DA9196AF87}" destId="{5EB40D50-DBCE-4254-A353-C8722A25E1CF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2123FD-11A1-4E83-940A-0E5F138975C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8584CD-C65F-44F8-819F-4A1D3F457900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Всего 498837,8 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5C0DA4C4-607C-4617-B189-32095F9751BA}" type="parTrans" cxnId="{01CDE1D5-FA5C-45A9-94DB-48F2EB5976B4}">
      <dgm:prSet/>
      <dgm:spPr/>
      <dgm:t>
        <a:bodyPr/>
        <a:lstStyle/>
        <a:p>
          <a:endParaRPr lang="ru-RU"/>
        </a:p>
      </dgm:t>
    </dgm:pt>
    <dgm:pt modelId="{AD630C00-D664-4067-A346-D615DA5896AC}" type="sibTrans" cxnId="{01CDE1D5-FA5C-45A9-94DB-48F2EB5976B4}">
      <dgm:prSet/>
      <dgm:spPr/>
      <dgm:t>
        <a:bodyPr/>
        <a:lstStyle/>
        <a:p>
          <a:endParaRPr lang="ru-RU"/>
        </a:p>
      </dgm:t>
    </dgm:pt>
    <dgm:pt modelId="{1FDDF997-52FA-4FD8-BC13-1478A6BE3D8A}">
      <dgm:prSet phldrT="[Текст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b="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Заработная плата 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384585,1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F564AD4-9C44-4A88-A335-A14CC634BD5D}" type="parTrans" cxnId="{5E4AC423-EA7A-4DA1-8505-244E2B83E253}">
      <dgm:prSet/>
      <dgm:spPr/>
      <dgm:t>
        <a:bodyPr/>
        <a:lstStyle/>
        <a:p>
          <a:endParaRPr lang="ru-RU" sz="1400" baseline="0"/>
        </a:p>
      </dgm:t>
    </dgm:pt>
    <dgm:pt modelId="{FBC205FD-A6F5-4807-80AC-6728AF00AF2D}" type="sibTrans" cxnId="{5E4AC423-EA7A-4DA1-8505-244E2B83E253}">
      <dgm:prSet/>
      <dgm:spPr/>
      <dgm:t>
        <a:bodyPr/>
        <a:lstStyle/>
        <a:p>
          <a:endParaRPr lang="ru-RU"/>
        </a:p>
      </dgm:t>
    </dgm:pt>
    <dgm:pt modelId="{5C04E067-0A04-4BDD-B1A3-21F2AB154BFF}">
      <dgm:prSet phldrT="[Текст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b="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Коммунальные услуги 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17649,7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85AA1C7-BFC0-4EC7-80DE-C9CFCE3C5A4E}" type="parTrans" cxnId="{53B8F76F-CC7D-4F6A-92C7-1E5D5F164C49}">
      <dgm:prSet/>
      <dgm:spPr/>
      <dgm:t>
        <a:bodyPr/>
        <a:lstStyle/>
        <a:p>
          <a:endParaRPr lang="ru-RU"/>
        </a:p>
      </dgm:t>
    </dgm:pt>
    <dgm:pt modelId="{32A86F76-19F1-4B2A-8BD4-45F101BF27EB}" type="sibTrans" cxnId="{53B8F76F-CC7D-4F6A-92C7-1E5D5F164C49}">
      <dgm:prSet/>
      <dgm:spPr/>
      <dgm:t>
        <a:bodyPr/>
        <a:lstStyle/>
        <a:p>
          <a:endParaRPr lang="ru-RU"/>
        </a:p>
      </dgm:t>
    </dgm:pt>
    <dgm:pt modelId="{9C1EEC8D-7B8E-4C93-9FEB-ADA4B0D045C8}">
      <dgm:prSet phldrT="[Текст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b="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 другие расходы 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32565,3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3D1E39C-D976-4E8A-A6BB-BEFABC1EC311}" type="parTrans" cxnId="{29FF2134-384B-4E44-A69C-F9A1574FCB36}">
      <dgm:prSet/>
      <dgm:spPr/>
      <dgm:t>
        <a:bodyPr/>
        <a:lstStyle/>
        <a:p>
          <a:endParaRPr lang="ru-RU"/>
        </a:p>
      </dgm:t>
    </dgm:pt>
    <dgm:pt modelId="{88D7688C-EB14-4F13-B050-65BDFC1F55F1}" type="sibTrans" cxnId="{29FF2134-384B-4E44-A69C-F9A1574FCB36}">
      <dgm:prSet/>
      <dgm:spPr/>
      <dgm:t>
        <a:bodyPr/>
        <a:lstStyle/>
        <a:p>
          <a:endParaRPr lang="ru-RU"/>
        </a:p>
      </dgm:t>
    </dgm:pt>
    <dgm:pt modelId="{A7D4423E-2777-44B2-BBD6-142BD1877FCF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Социальные выплаты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64038,3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A6BA691-DAA4-443B-A051-BBFE2D8C7D6E}" type="parTrans" cxnId="{BA8EDCE8-72EB-420C-A82A-64950FBD2500}">
      <dgm:prSet/>
      <dgm:spPr/>
      <dgm:t>
        <a:bodyPr/>
        <a:lstStyle/>
        <a:p>
          <a:endParaRPr lang="ru-RU"/>
        </a:p>
      </dgm:t>
    </dgm:pt>
    <dgm:pt modelId="{C5AADB87-21A1-4340-AFB7-873E4943E028}" type="sibTrans" cxnId="{BA8EDCE8-72EB-420C-A82A-64950FBD2500}">
      <dgm:prSet/>
      <dgm:spPr/>
      <dgm:t>
        <a:bodyPr/>
        <a:lstStyle/>
        <a:p>
          <a:endParaRPr lang="ru-RU"/>
        </a:p>
      </dgm:t>
    </dgm:pt>
    <dgm:pt modelId="{61089E4A-5A2C-4C74-BE48-C5E797924DBB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1) Аппарат – 44124,1</a:t>
          </a:r>
        </a:p>
        <a:p>
          <a:pPr algn="just"/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2) Образование – 300593,4</a:t>
          </a:r>
        </a:p>
        <a:p>
          <a:pPr algn="just"/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3) Культура – 37638,0</a:t>
          </a:r>
        </a:p>
        <a:p>
          <a:pPr algn="just"/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4) Прочие – 3229,6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CDCC360-16B9-4EF5-B836-B5358A41AD24}" type="parTrans" cxnId="{164AB1DA-D589-49A9-B404-A3502D561449}">
      <dgm:prSet/>
      <dgm:spPr/>
      <dgm:t>
        <a:bodyPr/>
        <a:lstStyle/>
        <a:p>
          <a:endParaRPr lang="ru-RU"/>
        </a:p>
      </dgm:t>
    </dgm:pt>
    <dgm:pt modelId="{69E23C00-945C-4DCB-B01F-103E7712ECDA}" type="sibTrans" cxnId="{164AB1DA-D589-49A9-B404-A3502D561449}">
      <dgm:prSet/>
      <dgm:spPr/>
      <dgm:t>
        <a:bodyPr/>
        <a:lstStyle/>
        <a:p>
          <a:endParaRPr lang="ru-RU"/>
        </a:p>
      </dgm:t>
    </dgm:pt>
    <dgm:pt modelId="{92AC3927-0018-497B-8A67-87D5B4C09F84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1) Культура – 3978,2</a:t>
          </a:r>
        </a:p>
        <a:p>
          <a:pPr algn="just"/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2) Аппарат – 2059,8</a:t>
          </a:r>
        </a:p>
        <a:p>
          <a:pPr algn="just"/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3) Образование – 11611,7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14B7FD7-4CE0-4C38-80CC-859D56B7EFFD}" type="parTrans" cxnId="{8E9E654F-91DF-410F-BB93-12B18FB84A1A}">
      <dgm:prSet/>
      <dgm:spPr/>
      <dgm:t>
        <a:bodyPr/>
        <a:lstStyle/>
        <a:p>
          <a:endParaRPr lang="ru-RU"/>
        </a:p>
      </dgm:t>
    </dgm:pt>
    <dgm:pt modelId="{2E4C4D11-A9AC-4106-A711-766D43C8C0A7}" type="sibTrans" cxnId="{8E9E654F-91DF-410F-BB93-12B18FB84A1A}">
      <dgm:prSet/>
      <dgm:spPr/>
      <dgm:t>
        <a:bodyPr/>
        <a:lstStyle/>
        <a:p>
          <a:endParaRPr lang="ru-RU"/>
        </a:p>
      </dgm:t>
    </dgm:pt>
    <dgm:pt modelId="{ED8F2714-18D1-449B-8592-1F8012B7178D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1) Налоги –2331,3 </a:t>
          </a:r>
        </a:p>
        <a:p>
          <a:pPr algn="just"/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2) МЦП – 9199,6</a:t>
          </a:r>
        </a:p>
        <a:p>
          <a:pPr algn="just"/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3)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Целев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средства</a:t>
          </a:r>
        </a:p>
        <a:p>
          <a:pPr algn="just"/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4)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Собств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средства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2D7250F-72F2-4C5A-AA89-2F0CCBB3BFEF}" type="parTrans" cxnId="{3AABA22A-9616-412C-A7CB-0084F55CE209}">
      <dgm:prSet/>
      <dgm:spPr/>
      <dgm:t>
        <a:bodyPr/>
        <a:lstStyle/>
        <a:p>
          <a:endParaRPr lang="ru-RU"/>
        </a:p>
      </dgm:t>
    </dgm:pt>
    <dgm:pt modelId="{A57BB1E7-43CF-418E-BE80-A6D64FFBFFBE}" type="sibTrans" cxnId="{3AABA22A-9616-412C-A7CB-0084F55CE209}">
      <dgm:prSet/>
      <dgm:spPr/>
      <dgm:t>
        <a:bodyPr/>
        <a:lstStyle/>
        <a:p>
          <a:endParaRPr lang="ru-RU"/>
        </a:p>
      </dgm:t>
    </dgm:pt>
    <dgm:pt modelId="{41C98D0F-3564-4D85-93EC-AD46185D0AF1}" type="pres">
      <dgm:prSet presAssocID="{F92123FD-11A1-4E83-940A-0E5F138975C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631A717-DD89-43A3-BBAA-93B6E6AF1D64}" type="pres">
      <dgm:prSet presAssocID="{5D8584CD-C65F-44F8-819F-4A1D3F457900}" presName="hierRoot1" presStyleCnt="0">
        <dgm:presLayoutVars>
          <dgm:hierBranch val="init"/>
        </dgm:presLayoutVars>
      </dgm:prSet>
      <dgm:spPr/>
    </dgm:pt>
    <dgm:pt modelId="{914F73A0-C682-4934-A571-30A9BFBFFEBA}" type="pres">
      <dgm:prSet presAssocID="{5D8584CD-C65F-44F8-819F-4A1D3F457900}" presName="rootComposite1" presStyleCnt="0"/>
      <dgm:spPr/>
    </dgm:pt>
    <dgm:pt modelId="{68824420-7E8A-4221-A14F-F48896F03888}" type="pres">
      <dgm:prSet presAssocID="{5D8584CD-C65F-44F8-819F-4A1D3F457900}" presName="rootText1" presStyleLbl="node0" presStyleIdx="0" presStyleCnt="1" custScaleX="107193" custScaleY="59923" custLinFactNeighborX="3683" custLinFactNeighborY="-525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F1BBBF6-85CB-4528-B208-CFD04ECB18E5}" type="pres">
      <dgm:prSet presAssocID="{5D8584CD-C65F-44F8-819F-4A1D3F45790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91CD697-7BAD-4E9A-A478-03805999063B}" type="pres">
      <dgm:prSet presAssocID="{5D8584CD-C65F-44F8-819F-4A1D3F457900}" presName="hierChild2" presStyleCnt="0"/>
      <dgm:spPr/>
    </dgm:pt>
    <dgm:pt modelId="{0A4143F8-58CD-48DF-BFE0-627A81FBCE21}" type="pres">
      <dgm:prSet presAssocID="{6F564AD4-9C44-4A88-A335-A14CC634BD5D}" presName="Name37" presStyleLbl="parChTrans1D2" presStyleIdx="0" presStyleCnt="4"/>
      <dgm:spPr/>
      <dgm:t>
        <a:bodyPr/>
        <a:lstStyle/>
        <a:p>
          <a:endParaRPr lang="ru-RU"/>
        </a:p>
      </dgm:t>
    </dgm:pt>
    <dgm:pt modelId="{7E12EC63-9463-463B-8F8E-7A6B80417145}" type="pres">
      <dgm:prSet presAssocID="{1FDDF997-52FA-4FD8-BC13-1478A6BE3D8A}" presName="hierRoot2" presStyleCnt="0">
        <dgm:presLayoutVars>
          <dgm:hierBranch val="init"/>
        </dgm:presLayoutVars>
      </dgm:prSet>
      <dgm:spPr/>
    </dgm:pt>
    <dgm:pt modelId="{CEB8862F-49AE-4106-8F21-0FB099A7AC94}" type="pres">
      <dgm:prSet presAssocID="{1FDDF997-52FA-4FD8-BC13-1478A6BE3D8A}" presName="rootComposite" presStyleCnt="0"/>
      <dgm:spPr/>
    </dgm:pt>
    <dgm:pt modelId="{35D66021-8C28-4D3D-B29A-CA4B5CB3F419}" type="pres">
      <dgm:prSet presAssocID="{1FDDF997-52FA-4FD8-BC13-1478A6BE3D8A}" presName="rootText" presStyleLbl="node2" presStyleIdx="0" presStyleCnt="4" custScaleX="63274" custScaleY="89269" custLinFactNeighborX="411" custLinFactNeighborY="1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241F52D-FA01-4927-A579-3B2C1773EC62}" type="pres">
      <dgm:prSet presAssocID="{1FDDF997-52FA-4FD8-BC13-1478A6BE3D8A}" presName="rootConnector" presStyleLbl="node2" presStyleIdx="0" presStyleCnt="4"/>
      <dgm:spPr/>
      <dgm:t>
        <a:bodyPr/>
        <a:lstStyle/>
        <a:p>
          <a:endParaRPr lang="ru-RU"/>
        </a:p>
      </dgm:t>
    </dgm:pt>
    <dgm:pt modelId="{9DABFC58-57FF-47A0-9AD5-8F6597733643}" type="pres">
      <dgm:prSet presAssocID="{1FDDF997-52FA-4FD8-BC13-1478A6BE3D8A}" presName="hierChild4" presStyleCnt="0"/>
      <dgm:spPr/>
    </dgm:pt>
    <dgm:pt modelId="{18D4BB22-D230-4382-900F-E4317FC3FE94}" type="pres">
      <dgm:prSet presAssocID="{3CDCC360-16B9-4EF5-B836-B5358A41AD24}" presName="Name37" presStyleLbl="parChTrans1D3" presStyleIdx="0" presStyleCnt="3"/>
      <dgm:spPr/>
      <dgm:t>
        <a:bodyPr/>
        <a:lstStyle/>
        <a:p>
          <a:endParaRPr lang="ru-RU"/>
        </a:p>
      </dgm:t>
    </dgm:pt>
    <dgm:pt modelId="{B576B15A-6DBC-4495-836D-A7C31EA172F8}" type="pres">
      <dgm:prSet presAssocID="{61089E4A-5A2C-4C74-BE48-C5E797924DBB}" presName="hierRoot2" presStyleCnt="0">
        <dgm:presLayoutVars>
          <dgm:hierBranch val="init"/>
        </dgm:presLayoutVars>
      </dgm:prSet>
      <dgm:spPr/>
    </dgm:pt>
    <dgm:pt modelId="{74CDE553-DB57-4F0D-A490-FD10E5FBF34C}" type="pres">
      <dgm:prSet presAssocID="{61089E4A-5A2C-4C74-BE48-C5E797924DBB}" presName="rootComposite" presStyleCnt="0"/>
      <dgm:spPr/>
    </dgm:pt>
    <dgm:pt modelId="{8CBD6FD8-6807-4941-9482-F1A143C5676D}" type="pres">
      <dgm:prSet presAssocID="{61089E4A-5A2C-4C74-BE48-C5E797924DBB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C407B1-CE68-4E8E-8635-4CD516179C3F}" type="pres">
      <dgm:prSet presAssocID="{61089E4A-5A2C-4C74-BE48-C5E797924DBB}" presName="rootConnector" presStyleLbl="node3" presStyleIdx="0" presStyleCnt="3"/>
      <dgm:spPr/>
      <dgm:t>
        <a:bodyPr/>
        <a:lstStyle/>
        <a:p>
          <a:endParaRPr lang="ru-RU"/>
        </a:p>
      </dgm:t>
    </dgm:pt>
    <dgm:pt modelId="{0514D87C-0362-4F2B-90E0-A336A03FA1A5}" type="pres">
      <dgm:prSet presAssocID="{61089E4A-5A2C-4C74-BE48-C5E797924DBB}" presName="hierChild4" presStyleCnt="0"/>
      <dgm:spPr/>
    </dgm:pt>
    <dgm:pt modelId="{62643DAA-6669-4632-8784-6804F630AC76}" type="pres">
      <dgm:prSet presAssocID="{61089E4A-5A2C-4C74-BE48-C5E797924DBB}" presName="hierChild5" presStyleCnt="0"/>
      <dgm:spPr/>
    </dgm:pt>
    <dgm:pt modelId="{47E289ED-5943-41C8-B92A-3E512C855A3E}" type="pres">
      <dgm:prSet presAssocID="{1FDDF997-52FA-4FD8-BC13-1478A6BE3D8A}" presName="hierChild5" presStyleCnt="0"/>
      <dgm:spPr/>
    </dgm:pt>
    <dgm:pt modelId="{09901E47-5147-4B61-8C33-7BF4F8FA5CE4}" type="pres">
      <dgm:prSet presAssocID="{D85AA1C7-BFC0-4EC7-80DE-C9CFCE3C5A4E}" presName="Name37" presStyleLbl="parChTrans1D2" presStyleIdx="1" presStyleCnt="4"/>
      <dgm:spPr/>
      <dgm:t>
        <a:bodyPr/>
        <a:lstStyle/>
        <a:p>
          <a:endParaRPr lang="ru-RU"/>
        </a:p>
      </dgm:t>
    </dgm:pt>
    <dgm:pt modelId="{D16738A4-4B12-4D5B-8C30-8E09EA2C4C29}" type="pres">
      <dgm:prSet presAssocID="{5C04E067-0A04-4BDD-B1A3-21F2AB154BFF}" presName="hierRoot2" presStyleCnt="0">
        <dgm:presLayoutVars>
          <dgm:hierBranch val="init"/>
        </dgm:presLayoutVars>
      </dgm:prSet>
      <dgm:spPr/>
    </dgm:pt>
    <dgm:pt modelId="{E7990815-6ED3-4CE3-BEF5-EFA3AA2E466A}" type="pres">
      <dgm:prSet presAssocID="{5C04E067-0A04-4BDD-B1A3-21F2AB154BFF}" presName="rootComposite" presStyleCnt="0"/>
      <dgm:spPr/>
    </dgm:pt>
    <dgm:pt modelId="{D3C3242C-53FD-485F-9BF8-C03B2F130A5A}" type="pres">
      <dgm:prSet presAssocID="{5C04E067-0A04-4BDD-B1A3-21F2AB154BFF}" presName="rootText" presStyleLbl="node2" presStyleIdx="1" presStyleCnt="4" custScaleX="62968" custScaleY="892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579ABC-5084-4EBF-9E5B-7AFCD89C560F}" type="pres">
      <dgm:prSet presAssocID="{5C04E067-0A04-4BDD-B1A3-21F2AB154BFF}" presName="rootConnector" presStyleLbl="node2" presStyleIdx="1" presStyleCnt="4"/>
      <dgm:spPr/>
      <dgm:t>
        <a:bodyPr/>
        <a:lstStyle/>
        <a:p>
          <a:endParaRPr lang="ru-RU"/>
        </a:p>
      </dgm:t>
    </dgm:pt>
    <dgm:pt modelId="{E19EF446-80AA-4C54-8082-EF5D7649C11F}" type="pres">
      <dgm:prSet presAssocID="{5C04E067-0A04-4BDD-B1A3-21F2AB154BFF}" presName="hierChild4" presStyleCnt="0"/>
      <dgm:spPr/>
    </dgm:pt>
    <dgm:pt modelId="{2A4DEBCF-E974-4F90-8FCB-90D62A33806A}" type="pres">
      <dgm:prSet presAssocID="{314B7FD7-4CE0-4C38-80CC-859D56B7EFFD}" presName="Name37" presStyleLbl="parChTrans1D3" presStyleIdx="1" presStyleCnt="3"/>
      <dgm:spPr/>
      <dgm:t>
        <a:bodyPr/>
        <a:lstStyle/>
        <a:p>
          <a:endParaRPr lang="ru-RU"/>
        </a:p>
      </dgm:t>
    </dgm:pt>
    <dgm:pt modelId="{55A053E1-59FB-4CD1-ABA6-E509B73FFEA2}" type="pres">
      <dgm:prSet presAssocID="{92AC3927-0018-497B-8A67-87D5B4C09F84}" presName="hierRoot2" presStyleCnt="0">
        <dgm:presLayoutVars>
          <dgm:hierBranch val="init"/>
        </dgm:presLayoutVars>
      </dgm:prSet>
      <dgm:spPr/>
    </dgm:pt>
    <dgm:pt modelId="{599792B8-6B8A-4DC6-9209-539A85BE6615}" type="pres">
      <dgm:prSet presAssocID="{92AC3927-0018-497B-8A67-87D5B4C09F84}" presName="rootComposite" presStyleCnt="0"/>
      <dgm:spPr/>
    </dgm:pt>
    <dgm:pt modelId="{0E64770B-A94A-49FA-B207-7C2026C4DD3C}" type="pres">
      <dgm:prSet presAssocID="{92AC3927-0018-497B-8A67-87D5B4C09F84}" presName="rootText" presStyleLbl="node3" presStyleIdx="1" presStyleCnt="3" custLinFactNeighborX="1834" custLinFactNeighborY="43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522CEF-1538-4019-A767-77E1A8009BB3}" type="pres">
      <dgm:prSet presAssocID="{92AC3927-0018-497B-8A67-87D5B4C09F84}" presName="rootConnector" presStyleLbl="node3" presStyleIdx="1" presStyleCnt="3"/>
      <dgm:spPr/>
      <dgm:t>
        <a:bodyPr/>
        <a:lstStyle/>
        <a:p>
          <a:endParaRPr lang="ru-RU"/>
        </a:p>
      </dgm:t>
    </dgm:pt>
    <dgm:pt modelId="{6367B5D2-D3A3-4545-97DA-6A4F67483DFF}" type="pres">
      <dgm:prSet presAssocID="{92AC3927-0018-497B-8A67-87D5B4C09F84}" presName="hierChild4" presStyleCnt="0"/>
      <dgm:spPr/>
    </dgm:pt>
    <dgm:pt modelId="{6A49B167-209D-4A58-A227-EA0D112811CF}" type="pres">
      <dgm:prSet presAssocID="{92AC3927-0018-497B-8A67-87D5B4C09F84}" presName="hierChild5" presStyleCnt="0"/>
      <dgm:spPr/>
    </dgm:pt>
    <dgm:pt modelId="{8938E42B-36FA-4970-89F3-23A7947E1267}" type="pres">
      <dgm:prSet presAssocID="{5C04E067-0A04-4BDD-B1A3-21F2AB154BFF}" presName="hierChild5" presStyleCnt="0"/>
      <dgm:spPr/>
    </dgm:pt>
    <dgm:pt modelId="{BF5B6554-49C7-4728-BF99-D19BEE60AFBB}" type="pres">
      <dgm:prSet presAssocID="{AA6BA691-DAA4-443B-A051-BBFE2D8C7D6E}" presName="Name37" presStyleLbl="parChTrans1D2" presStyleIdx="2" presStyleCnt="4"/>
      <dgm:spPr/>
      <dgm:t>
        <a:bodyPr/>
        <a:lstStyle/>
        <a:p>
          <a:endParaRPr lang="ru-RU"/>
        </a:p>
      </dgm:t>
    </dgm:pt>
    <dgm:pt modelId="{799F0E7D-3359-494D-AC0E-030B8972AF4A}" type="pres">
      <dgm:prSet presAssocID="{A7D4423E-2777-44B2-BBD6-142BD1877FCF}" presName="hierRoot2" presStyleCnt="0">
        <dgm:presLayoutVars>
          <dgm:hierBranch val="init"/>
        </dgm:presLayoutVars>
      </dgm:prSet>
      <dgm:spPr/>
    </dgm:pt>
    <dgm:pt modelId="{7355D61D-4A6B-406B-90E4-0FAEA775469B}" type="pres">
      <dgm:prSet presAssocID="{A7D4423E-2777-44B2-BBD6-142BD1877FCF}" presName="rootComposite" presStyleCnt="0"/>
      <dgm:spPr/>
    </dgm:pt>
    <dgm:pt modelId="{47B59EB8-D9E3-4DF1-B9E4-0438A1092DEB}" type="pres">
      <dgm:prSet presAssocID="{A7D4423E-2777-44B2-BBD6-142BD1877FCF}" presName="rootText" presStyleLbl="node2" presStyleIdx="2" presStyleCnt="4" custScaleX="62248" custScaleY="871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8BEBC0-2FDC-41E4-8F65-A0B785F9A38E}" type="pres">
      <dgm:prSet presAssocID="{A7D4423E-2777-44B2-BBD6-142BD1877FCF}" presName="rootConnector" presStyleLbl="node2" presStyleIdx="2" presStyleCnt="4"/>
      <dgm:spPr/>
      <dgm:t>
        <a:bodyPr/>
        <a:lstStyle/>
        <a:p>
          <a:endParaRPr lang="ru-RU"/>
        </a:p>
      </dgm:t>
    </dgm:pt>
    <dgm:pt modelId="{96CEA3D2-D22B-47AF-89DD-81FF9AB77720}" type="pres">
      <dgm:prSet presAssocID="{A7D4423E-2777-44B2-BBD6-142BD1877FCF}" presName="hierChild4" presStyleCnt="0"/>
      <dgm:spPr/>
    </dgm:pt>
    <dgm:pt modelId="{6CC14F29-8967-47FD-ACC6-66C3BB9D937C}" type="pres">
      <dgm:prSet presAssocID="{A7D4423E-2777-44B2-BBD6-142BD1877FCF}" presName="hierChild5" presStyleCnt="0"/>
      <dgm:spPr/>
    </dgm:pt>
    <dgm:pt modelId="{78F0C59D-96B9-44F4-BE9D-3B0BC6DE1AEE}" type="pres">
      <dgm:prSet presAssocID="{D3D1E39C-D976-4E8A-A6BB-BEFABC1EC311}" presName="Name37" presStyleLbl="parChTrans1D2" presStyleIdx="3" presStyleCnt="4"/>
      <dgm:spPr/>
      <dgm:t>
        <a:bodyPr/>
        <a:lstStyle/>
        <a:p>
          <a:endParaRPr lang="ru-RU"/>
        </a:p>
      </dgm:t>
    </dgm:pt>
    <dgm:pt modelId="{CE9ADF28-F27B-4A71-83AA-593979D7C532}" type="pres">
      <dgm:prSet presAssocID="{9C1EEC8D-7B8E-4C93-9FEB-ADA4B0D045C8}" presName="hierRoot2" presStyleCnt="0">
        <dgm:presLayoutVars>
          <dgm:hierBranch val="init"/>
        </dgm:presLayoutVars>
      </dgm:prSet>
      <dgm:spPr/>
    </dgm:pt>
    <dgm:pt modelId="{52D699CF-A8A0-448E-AF71-BE8CBFEDD612}" type="pres">
      <dgm:prSet presAssocID="{9C1EEC8D-7B8E-4C93-9FEB-ADA4B0D045C8}" presName="rootComposite" presStyleCnt="0"/>
      <dgm:spPr/>
    </dgm:pt>
    <dgm:pt modelId="{CF0E0142-90C4-42AC-AE2A-2DF1370B8FB6}" type="pres">
      <dgm:prSet presAssocID="{9C1EEC8D-7B8E-4C93-9FEB-ADA4B0D045C8}" presName="rootText" presStyleLbl="node2" presStyleIdx="3" presStyleCnt="4" custScaleX="59284" custScaleY="86903" custLinFactNeighborX="-294" custLinFactNeighborY="-1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BED7A2-DB5C-4CB4-AB90-B42C3C421C29}" type="pres">
      <dgm:prSet presAssocID="{9C1EEC8D-7B8E-4C93-9FEB-ADA4B0D045C8}" presName="rootConnector" presStyleLbl="node2" presStyleIdx="3" presStyleCnt="4"/>
      <dgm:spPr/>
      <dgm:t>
        <a:bodyPr/>
        <a:lstStyle/>
        <a:p>
          <a:endParaRPr lang="ru-RU"/>
        </a:p>
      </dgm:t>
    </dgm:pt>
    <dgm:pt modelId="{BB2DB452-0DF4-4CAC-A678-2D6232A9C789}" type="pres">
      <dgm:prSet presAssocID="{9C1EEC8D-7B8E-4C93-9FEB-ADA4B0D045C8}" presName="hierChild4" presStyleCnt="0"/>
      <dgm:spPr/>
    </dgm:pt>
    <dgm:pt modelId="{7D33FFAD-1578-414F-9B0B-8AC730B220AF}" type="pres">
      <dgm:prSet presAssocID="{E2D7250F-72F2-4C5A-AA89-2F0CCBB3BFEF}" presName="Name37" presStyleLbl="parChTrans1D3" presStyleIdx="2" presStyleCnt="3"/>
      <dgm:spPr/>
      <dgm:t>
        <a:bodyPr/>
        <a:lstStyle/>
        <a:p>
          <a:endParaRPr lang="ru-RU"/>
        </a:p>
      </dgm:t>
    </dgm:pt>
    <dgm:pt modelId="{B7173E87-8A32-4BF3-B974-335A1AA2863E}" type="pres">
      <dgm:prSet presAssocID="{ED8F2714-18D1-449B-8592-1F8012B7178D}" presName="hierRoot2" presStyleCnt="0">
        <dgm:presLayoutVars>
          <dgm:hierBranch val="init"/>
        </dgm:presLayoutVars>
      </dgm:prSet>
      <dgm:spPr/>
    </dgm:pt>
    <dgm:pt modelId="{A7AF1CDD-26E6-4B82-BD94-162EEC2EE274}" type="pres">
      <dgm:prSet presAssocID="{ED8F2714-18D1-449B-8592-1F8012B7178D}" presName="rootComposite" presStyleCnt="0"/>
      <dgm:spPr/>
    </dgm:pt>
    <dgm:pt modelId="{C097DEA3-960B-4B1C-97CC-93BC073EAB72}" type="pres">
      <dgm:prSet presAssocID="{ED8F2714-18D1-449B-8592-1F8012B7178D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7405EF-6BE1-4A59-B0A5-52D513DF4705}" type="pres">
      <dgm:prSet presAssocID="{ED8F2714-18D1-449B-8592-1F8012B7178D}" presName="rootConnector" presStyleLbl="node3" presStyleIdx="2" presStyleCnt="3"/>
      <dgm:spPr/>
      <dgm:t>
        <a:bodyPr/>
        <a:lstStyle/>
        <a:p>
          <a:endParaRPr lang="ru-RU"/>
        </a:p>
      </dgm:t>
    </dgm:pt>
    <dgm:pt modelId="{B63A8AE6-EF24-4E9F-8719-849B28D42903}" type="pres">
      <dgm:prSet presAssocID="{ED8F2714-18D1-449B-8592-1F8012B7178D}" presName="hierChild4" presStyleCnt="0"/>
      <dgm:spPr/>
    </dgm:pt>
    <dgm:pt modelId="{CB58D5A0-E97D-4E7F-9555-E51FCD386574}" type="pres">
      <dgm:prSet presAssocID="{ED8F2714-18D1-449B-8592-1F8012B7178D}" presName="hierChild5" presStyleCnt="0"/>
      <dgm:spPr/>
    </dgm:pt>
    <dgm:pt modelId="{071A3CA1-28E9-4D9F-A783-4CC4ECE73AD6}" type="pres">
      <dgm:prSet presAssocID="{9C1EEC8D-7B8E-4C93-9FEB-ADA4B0D045C8}" presName="hierChild5" presStyleCnt="0"/>
      <dgm:spPr/>
    </dgm:pt>
    <dgm:pt modelId="{A614B873-E15E-4601-9A6A-B7DB2AC92573}" type="pres">
      <dgm:prSet presAssocID="{5D8584CD-C65F-44F8-819F-4A1D3F457900}" presName="hierChild3" presStyleCnt="0"/>
      <dgm:spPr/>
    </dgm:pt>
  </dgm:ptLst>
  <dgm:cxnLst>
    <dgm:cxn modelId="{976C7B03-8834-4394-B73D-4BAB7F68D6F7}" type="presOf" srcId="{A7D4423E-2777-44B2-BBD6-142BD1877FCF}" destId="{E18BEBC0-2FDC-41E4-8F65-A0B785F9A38E}" srcOrd="1" destOrd="0" presId="urn:microsoft.com/office/officeart/2005/8/layout/orgChart1"/>
    <dgm:cxn modelId="{35123EFE-B60C-4499-8CCA-E1DFE4464E64}" type="presOf" srcId="{ED8F2714-18D1-449B-8592-1F8012B7178D}" destId="{C097DEA3-960B-4B1C-97CC-93BC073EAB72}" srcOrd="0" destOrd="0" presId="urn:microsoft.com/office/officeart/2005/8/layout/orgChart1"/>
    <dgm:cxn modelId="{B7DBDE22-2358-4C98-B81F-F30656F9DCB7}" type="presOf" srcId="{92AC3927-0018-497B-8A67-87D5B4C09F84}" destId="{76522CEF-1538-4019-A767-77E1A8009BB3}" srcOrd="1" destOrd="0" presId="urn:microsoft.com/office/officeart/2005/8/layout/orgChart1"/>
    <dgm:cxn modelId="{7392A92F-8BF0-440D-A3FE-51DA7912D15B}" type="presOf" srcId="{61089E4A-5A2C-4C74-BE48-C5E797924DBB}" destId="{54C407B1-CE68-4E8E-8635-4CD516179C3F}" srcOrd="1" destOrd="0" presId="urn:microsoft.com/office/officeart/2005/8/layout/orgChart1"/>
    <dgm:cxn modelId="{DF8262C7-D33B-4556-800D-81367250EE4B}" type="presOf" srcId="{9C1EEC8D-7B8E-4C93-9FEB-ADA4B0D045C8}" destId="{EDBED7A2-DB5C-4CB4-AB90-B42C3C421C29}" srcOrd="1" destOrd="0" presId="urn:microsoft.com/office/officeart/2005/8/layout/orgChart1"/>
    <dgm:cxn modelId="{5F1B5678-08A9-470D-966B-649CCA5EF71D}" type="presOf" srcId="{D3D1E39C-D976-4E8A-A6BB-BEFABC1EC311}" destId="{78F0C59D-96B9-44F4-BE9D-3B0BC6DE1AEE}" srcOrd="0" destOrd="0" presId="urn:microsoft.com/office/officeart/2005/8/layout/orgChart1"/>
    <dgm:cxn modelId="{1C4B6181-D4B2-4ACB-A3E7-859E0E6820C9}" type="presOf" srcId="{5D8584CD-C65F-44F8-819F-4A1D3F457900}" destId="{68824420-7E8A-4221-A14F-F48896F03888}" srcOrd="0" destOrd="0" presId="urn:microsoft.com/office/officeart/2005/8/layout/orgChart1"/>
    <dgm:cxn modelId="{5E4AC423-EA7A-4DA1-8505-244E2B83E253}" srcId="{5D8584CD-C65F-44F8-819F-4A1D3F457900}" destId="{1FDDF997-52FA-4FD8-BC13-1478A6BE3D8A}" srcOrd="0" destOrd="0" parTransId="{6F564AD4-9C44-4A88-A335-A14CC634BD5D}" sibTransId="{FBC205FD-A6F5-4807-80AC-6728AF00AF2D}"/>
    <dgm:cxn modelId="{9AAFC8BC-F120-4B62-BDB7-EC9E30473E52}" type="presOf" srcId="{5D8584CD-C65F-44F8-819F-4A1D3F457900}" destId="{DF1BBBF6-85CB-4528-B208-CFD04ECB18E5}" srcOrd="1" destOrd="0" presId="urn:microsoft.com/office/officeart/2005/8/layout/orgChart1"/>
    <dgm:cxn modelId="{83BF6F95-0479-43B5-9CFD-EB131E27746C}" type="presOf" srcId="{AA6BA691-DAA4-443B-A051-BBFE2D8C7D6E}" destId="{BF5B6554-49C7-4728-BF99-D19BEE60AFBB}" srcOrd="0" destOrd="0" presId="urn:microsoft.com/office/officeart/2005/8/layout/orgChart1"/>
    <dgm:cxn modelId="{8E9E654F-91DF-410F-BB93-12B18FB84A1A}" srcId="{5C04E067-0A04-4BDD-B1A3-21F2AB154BFF}" destId="{92AC3927-0018-497B-8A67-87D5B4C09F84}" srcOrd="0" destOrd="0" parTransId="{314B7FD7-4CE0-4C38-80CC-859D56B7EFFD}" sibTransId="{2E4C4D11-A9AC-4106-A711-766D43C8C0A7}"/>
    <dgm:cxn modelId="{678D1E33-30C8-44B5-AF1F-95DF7792008E}" type="presOf" srcId="{A7D4423E-2777-44B2-BBD6-142BD1877FCF}" destId="{47B59EB8-D9E3-4DF1-B9E4-0438A1092DEB}" srcOrd="0" destOrd="0" presId="urn:microsoft.com/office/officeart/2005/8/layout/orgChart1"/>
    <dgm:cxn modelId="{6EE8EF4F-0B74-4D16-A298-F7A04D40636D}" type="presOf" srcId="{E2D7250F-72F2-4C5A-AA89-2F0CCBB3BFEF}" destId="{7D33FFAD-1578-414F-9B0B-8AC730B220AF}" srcOrd="0" destOrd="0" presId="urn:microsoft.com/office/officeart/2005/8/layout/orgChart1"/>
    <dgm:cxn modelId="{C039F4F9-CC00-4A35-ACE8-3CBA7F8846CF}" type="presOf" srcId="{5C04E067-0A04-4BDD-B1A3-21F2AB154BFF}" destId="{D3C3242C-53FD-485F-9BF8-C03B2F130A5A}" srcOrd="0" destOrd="0" presId="urn:microsoft.com/office/officeart/2005/8/layout/orgChart1"/>
    <dgm:cxn modelId="{BA8EDCE8-72EB-420C-A82A-64950FBD2500}" srcId="{5D8584CD-C65F-44F8-819F-4A1D3F457900}" destId="{A7D4423E-2777-44B2-BBD6-142BD1877FCF}" srcOrd="2" destOrd="0" parTransId="{AA6BA691-DAA4-443B-A051-BBFE2D8C7D6E}" sibTransId="{C5AADB87-21A1-4340-AFB7-873E4943E028}"/>
    <dgm:cxn modelId="{4A6CB65A-4D0A-4115-99C9-A10F881B2CCE}" type="presOf" srcId="{92AC3927-0018-497B-8A67-87D5B4C09F84}" destId="{0E64770B-A94A-49FA-B207-7C2026C4DD3C}" srcOrd="0" destOrd="0" presId="urn:microsoft.com/office/officeart/2005/8/layout/orgChart1"/>
    <dgm:cxn modelId="{100D3F70-AA13-48DF-AF1B-F6F3163ACCF5}" type="presOf" srcId="{314B7FD7-4CE0-4C38-80CC-859D56B7EFFD}" destId="{2A4DEBCF-E974-4F90-8FCB-90D62A33806A}" srcOrd="0" destOrd="0" presId="urn:microsoft.com/office/officeart/2005/8/layout/orgChart1"/>
    <dgm:cxn modelId="{29FF2134-384B-4E44-A69C-F9A1574FCB36}" srcId="{5D8584CD-C65F-44F8-819F-4A1D3F457900}" destId="{9C1EEC8D-7B8E-4C93-9FEB-ADA4B0D045C8}" srcOrd="3" destOrd="0" parTransId="{D3D1E39C-D976-4E8A-A6BB-BEFABC1EC311}" sibTransId="{88D7688C-EB14-4F13-B050-65BDFC1F55F1}"/>
    <dgm:cxn modelId="{8BF4D1C0-8554-4AE8-AD19-BA72DD6DC746}" type="presOf" srcId="{3CDCC360-16B9-4EF5-B836-B5358A41AD24}" destId="{18D4BB22-D230-4382-900F-E4317FC3FE94}" srcOrd="0" destOrd="0" presId="urn:microsoft.com/office/officeart/2005/8/layout/orgChart1"/>
    <dgm:cxn modelId="{1F8A3882-C828-46C6-AE5E-A3A5FDD46554}" type="presOf" srcId="{ED8F2714-18D1-449B-8592-1F8012B7178D}" destId="{357405EF-6BE1-4A59-B0A5-52D513DF4705}" srcOrd="1" destOrd="0" presId="urn:microsoft.com/office/officeart/2005/8/layout/orgChart1"/>
    <dgm:cxn modelId="{C1BA927F-10EB-46F4-94D3-435C4367F215}" type="presOf" srcId="{61089E4A-5A2C-4C74-BE48-C5E797924DBB}" destId="{8CBD6FD8-6807-4941-9482-F1A143C5676D}" srcOrd="0" destOrd="0" presId="urn:microsoft.com/office/officeart/2005/8/layout/orgChart1"/>
    <dgm:cxn modelId="{1E6B4D8A-A53E-4C7D-A237-6D95C1ECF36E}" type="presOf" srcId="{5C04E067-0A04-4BDD-B1A3-21F2AB154BFF}" destId="{E2579ABC-5084-4EBF-9E5B-7AFCD89C560F}" srcOrd="1" destOrd="0" presId="urn:microsoft.com/office/officeart/2005/8/layout/orgChart1"/>
    <dgm:cxn modelId="{164AB1DA-D589-49A9-B404-A3502D561449}" srcId="{1FDDF997-52FA-4FD8-BC13-1478A6BE3D8A}" destId="{61089E4A-5A2C-4C74-BE48-C5E797924DBB}" srcOrd="0" destOrd="0" parTransId="{3CDCC360-16B9-4EF5-B836-B5358A41AD24}" sibTransId="{69E23C00-945C-4DCB-B01F-103E7712ECDA}"/>
    <dgm:cxn modelId="{386737E3-8A54-4474-A146-EE404EDDB969}" type="presOf" srcId="{1FDDF997-52FA-4FD8-BC13-1478A6BE3D8A}" destId="{35D66021-8C28-4D3D-B29A-CA4B5CB3F419}" srcOrd="0" destOrd="0" presId="urn:microsoft.com/office/officeart/2005/8/layout/orgChart1"/>
    <dgm:cxn modelId="{676EED0A-C3EC-41CC-85A4-8C5714BCD496}" type="presOf" srcId="{9C1EEC8D-7B8E-4C93-9FEB-ADA4B0D045C8}" destId="{CF0E0142-90C4-42AC-AE2A-2DF1370B8FB6}" srcOrd="0" destOrd="0" presId="urn:microsoft.com/office/officeart/2005/8/layout/orgChart1"/>
    <dgm:cxn modelId="{6F87F03D-E982-4957-9167-8929AF0D2B6D}" type="presOf" srcId="{1FDDF997-52FA-4FD8-BC13-1478A6BE3D8A}" destId="{8241F52D-FA01-4927-A579-3B2C1773EC62}" srcOrd="1" destOrd="0" presId="urn:microsoft.com/office/officeart/2005/8/layout/orgChart1"/>
    <dgm:cxn modelId="{0304B050-86E0-4B27-B92C-F384D00F29EB}" type="presOf" srcId="{6F564AD4-9C44-4A88-A335-A14CC634BD5D}" destId="{0A4143F8-58CD-48DF-BFE0-627A81FBCE21}" srcOrd="0" destOrd="0" presId="urn:microsoft.com/office/officeart/2005/8/layout/orgChart1"/>
    <dgm:cxn modelId="{649343FB-1DFC-4E0B-90B0-58CCF3191D9D}" type="presOf" srcId="{D85AA1C7-BFC0-4EC7-80DE-C9CFCE3C5A4E}" destId="{09901E47-5147-4B61-8C33-7BF4F8FA5CE4}" srcOrd="0" destOrd="0" presId="urn:microsoft.com/office/officeart/2005/8/layout/orgChart1"/>
    <dgm:cxn modelId="{53B8F76F-CC7D-4F6A-92C7-1E5D5F164C49}" srcId="{5D8584CD-C65F-44F8-819F-4A1D3F457900}" destId="{5C04E067-0A04-4BDD-B1A3-21F2AB154BFF}" srcOrd="1" destOrd="0" parTransId="{D85AA1C7-BFC0-4EC7-80DE-C9CFCE3C5A4E}" sibTransId="{32A86F76-19F1-4B2A-8BD4-45F101BF27EB}"/>
    <dgm:cxn modelId="{505419BC-CAA7-4CE4-A0A2-2FA3E9F2AA09}" type="presOf" srcId="{F92123FD-11A1-4E83-940A-0E5F138975C7}" destId="{41C98D0F-3564-4D85-93EC-AD46185D0AF1}" srcOrd="0" destOrd="0" presId="urn:microsoft.com/office/officeart/2005/8/layout/orgChart1"/>
    <dgm:cxn modelId="{3AABA22A-9616-412C-A7CB-0084F55CE209}" srcId="{9C1EEC8D-7B8E-4C93-9FEB-ADA4B0D045C8}" destId="{ED8F2714-18D1-449B-8592-1F8012B7178D}" srcOrd="0" destOrd="0" parTransId="{E2D7250F-72F2-4C5A-AA89-2F0CCBB3BFEF}" sibTransId="{A57BB1E7-43CF-418E-BE80-A6D64FFBFFBE}"/>
    <dgm:cxn modelId="{01CDE1D5-FA5C-45A9-94DB-48F2EB5976B4}" srcId="{F92123FD-11A1-4E83-940A-0E5F138975C7}" destId="{5D8584CD-C65F-44F8-819F-4A1D3F457900}" srcOrd="0" destOrd="0" parTransId="{5C0DA4C4-607C-4617-B189-32095F9751BA}" sibTransId="{AD630C00-D664-4067-A346-D615DA5896AC}"/>
    <dgm:cxn modelId="{C3B0DB2D-3F79-41D6-8738-B06A72BB6BB7}" type="presParOf" srcId="{41C98D0F-3564-4D85-93EC-AD46185D0AF1}" destId="{E631A717-DD89-43A3-BBAA-93B6E6AF1D64}" srcOrd="0" destOrd="0" presId="urn:microsoft.com/office/officeart/2005/8/layout/orgChart1"/>
    <dgm:cxn modelId="{BA20919B-066F-4BBF-B7D2-8E3F201009E1}" type="presParOf" srcId="{E631A717-DD89-43A3-BBAA-93B6E6AF1D64}" destId="{914F73A0-C682-4934-A571-30A9BFBFFEBA}" srcOrd="0" destOrd="0" presId="urn:microsoft.com/office/officeart/2005/8/layout/orgChart1"/>
    <dgm:cxn modelId="{16AA9E6E-3C23-4435-B9BA-4AA2E3E16C0B}" type="presParOf" srcId="{914F73A0-C682-4934-A571-30A9BFBFFEBA}" destId="{68824420-7E8A-4221-A14F-F48896F03888}" srcOrd="0" destOrd="0" presId="urn:microsoft.com/office/officeart/2005/8/layout/orgChart1"/>
    <dgm:cxn modelId="{3C13B653-4337-427C-91ED-4A86D5F5A8DB}" type="presParOf" srcId="{914F73A0-C682-4934-A571-30A9BFBFFEBA}" destId="{DF1BBBF6-85CB-4528-B208-CFD04ECB18E5}" srcOrd="1" destOrd="0" presId="urn:microsoft.com/office/officeart/2005/8/layout/orgChart1"/>
    <dgm:cxn modelId="{A8B7123E-C89B-406C-8D94-64F4B18C551B}" type="presParOf" srcId="{E631A717-DD89-43A3-BBAA-93B6E6AF1D64}" destId="{F91CD697-7BAD-4E9A-A478-03805999063B}" srcOrd="1" destOrd="0" presId="urn:microsoft.com/office/officeart/2005/8/layout/orgChart1"/>
    <dgm:cxn modelId="{B4090EC4-3085-4CBE-BF86-39BF2FC641E9}" type="presParOf" srcId="{F91CD697-7BAD-4E9A-A478-03805999063B}" destId="{0A4143F8-58CD-48DF-BFE0-627A81FBCE21}" srcOrd="0" destOrd="0" presId="urn:microsoft.com/office/officeart/2005/8/layout/orgChart1"/>
    <dgm:cxn modelId="{1D770B9D-F8EF-4E78-A213-CA152A5C6ABB}" type="presParOf" srcId="{F91CD697-7BAD-4E9A-A478-03805999063B}" destId="{7E12EC63-9463-463B-8F8E-7A6B80417145}" srcOrd="1" destOrd="0" presId="urn:microsoft.com/office/officeart/2005/8/layout/orgChart1"/>
    <dgm:cxn modelId="{54F60494-5034-40CF-AED2-340CAC21D4DE}" type="presParOf" srcId="{7E12EC63-9463-463B-8F8E-7A6B80417145}" destId="{CEB8862F-49AE-4106-8F21-0FB099A7AC94}" srcOrd="0" destOrd="0" presId="urn:microsoft.com/office/officeart/2005/8/layout/orgChart1"/>
    <dgm:cxn modelId="{6203BB7F-E6EF-499E-A1D8-45446872FED2}" type="presParOf" srcId="{CEB8862F-49AE-4106-8F21-0FB099A7AC94}" destId="{35D66021-8C28-4D3D-B29A-CA4B5CB3F419}" srcOrd="0" destOrd="0" presId="urn:microsoft.com/office/officeart/2005/8/layout/orgChart1"/>
    <dgm:cxn modelId="{865CEA7C-CDDB-4E39-9542-E8B8FA21F9EA}" type="presParOf" srcId="{CEB8862F-49AE-4106-8F21-0FB099A7AC94}" destId="{8241F52D-FA01-4927-A579-3B2C1773EC62}" srcOrd="1" destOrd="0" presId="urn:microsoft.com/office/officeart/2005/8/layout/orgChart1"/>
    <dgm:cxn modelId="{3A330950-CF35-42FD-95B5-DE8C0777EE49}" type="presParOf" srcId="{7E12EC63-9463-463B-8F8E-7A6B80417145}" destId="{9DABFC58-57FF-47A0-9AD5-8F6597733643}" srcOrd="1" destOrd="0" presId="urn:microsoft.com/office/officeart/2005/8/layout/orgChart1"/>
    <dgm:cxn modelId="{265D4531-B13F-49D3-9672-CDCC1C9077BE}" type="presParOf" srcId="{9DABFC58-57FF-47A0-9AD5-8F6597733643}" destId="{18D4BB22-D230-4382-900F-E4317FC3FE94}" srcOrd="0" destOrd="0" presId="urn:microsoft.com/office/officeart/2005/8/layout/orgChart1"/>
    <dgm:cxn modelId="{8F19DE4E-B91C-4CA5-8CBC-B7671D65913E}" type="presParOf" srcId="{9DABFC58-57FF-47A0-9AD5-8F6597733643}" destId="{B576B15A-6DBC-4495-836D-A7C31EA172F8}" srcOrd="1" destOrd="0" presId="urn:microsoft.com/office/officeart/2005/8/layout/orgChart1"/>
    <dgm:cxn modelId="{D2524972-E3FF-4C97-B2EE-BABD12672B79}" type="presParOf" srcId="{B576B15A-6DBC-4495-836D-A7C31EA172F8}" destId="{74CDE553-DB57-4F0D-A490-FD10E5FBF34C}" srcOrd="0" destOrd="0" presId="urn:microsoft.com/office/officeart/2005/8/layout/orgChart1"/>
    <dgm:cxn modelId="{C56DF5F0-1003-4852-857B-AEB88587A87C}" type="presParOf" srcId="{74CDE553-DB57-4F0D-A490-FD10E5FBF34C}" destId="{8CBD6FD8-6807-4941-9482-F1A143C5676D}" srcOrd="0" destOrd="0" presId="urn:microsoft.com/office/officeart/2005/8/layout/orgChart1"/>
    <dgm:cxn modelId="{550BD164-BD31-4D52-9525-3473B70D3276}" type="presParOf" srcId="{74CDE553-DB57-4F0D-A490-FD10E5FBF34C}" destId="{54C407B1-CE68-4E8E-8635-4CD516179C3F}" srcOrd="1" destOrd="0" presId="urn:microsoft.com/office/officeart/2005/8/layout/orgChart1"/>
    <dgm:cxn modelId="{8ADAD100-5F39-4F53-A4A7-B90A9A5D4887}" type="presParOf" srcId="{B576B15A-6DBC-4495-836D-A7C31EA172F8}" destId="{0514D87C-0362-4F2B-90E0-A336A03FA1A5}" srcOrd="1" destOrd="0" presId="urn:microsoft.com/office/officeart/2005/8/layout/orgChart1"/>
    <dgm:cxn modelId="{C2582677-807F-494B-B6E1-C93DFDC4D8E5}" type="presParOf" srcId="{B576B15A-6DBC-4495-836D-A7C31EA172F8}" destId="{62643DAA-6669-4632-8784-6804F630AC76}" srcOrd="2" destOrd="0" presId="urn:microsoft.com/office/officeart/2005/8/layout/orgChart1"/>
    <dgm:cxn modelId="{6425FC11-9A1E-481E-A858-D9B5736BCD82}" type="presParOf" srcId="{7E12EC63-9463-463B-8F8E-7A6B80417145}" destId="{47E289ED-5943-41C8-B92A-3E512C855A3E}" srcOrd="2" destOrd="0" presId="urn:microsoft.com/office/officeart/2005/8/layout/orgChart1"/>
    <dgm:cxn modelId="{04010A84-DF7F-4F78-A268-CED2912DEDE5}" type="presParOf" srcId="{F91CD697-7BAD-4E9A-A478-03805999063B}" destId="{09901E47-5147-4B61-8C33-7BF4F8FA5CE4}" srcOrd="2" destOrd="0" presId="urn:microsoft.com/office/officeart/2005/8/layout/orgChart1"/>
    <dgm:cxn modelId="{399C4DAE-66A5-4DF3-97BF-AD090F236586}" type="presParOf" srcId="{F91CD697-7BAD-4E9A-A478-03805999063B}" destId="{D16738A4-4B12-4D5B-8C30-8E09EA2C4C29}" srcOrd="3" destOrd="0" presId="urn:microsoft.com/office/officeart/2005/8/layout/orgChart1"/>
    <dgm:cxn modelId="{AC9AF0BB-91F4-4274-8CBE-21A56F639253}" type="presParOf" srcId="{D16738A4-4B12-4D5B-8C30-8E09EA2C4C29}" destId="{E7990815-6ED3-4CE3-BEF5-EFA3AA2E466A}" srcOrd="0" destOrd="0" presId="urn:microsoft.com/office/officeart/2005/8/layout/orgChart1"/>
    <dgm:cxn modelId="{CDC11D77-1AA8-4543-84D0-4F72EDBF7CF0}" type="presParOf" srcId="{E7990815-6ED3-4CE3-BEF5-EFA3AA2E466A}" destId="{D3C3242C-53FD-485F-9BF8-C03B2F130A5A}" srcOrd="0" destOrd="0" presId="urn:microsoft.com/office/officeart/2005/8/layout/orgChart1"/>
    <dgm:cxn modelId="{C92E06F1-1E2F-4AA4-B620-5F1288A38A3B}" type="presParOf" srcId="{E7990815-6ED3-4CE3-BEF5-EFA3AA2E466A}" destId="{E2579ABC-5084-4EBF-9E5B-7AFCD89C560F}" srcOrd="1" destOrd="0" presId="urn:microsoft.com/office/officeart/2005/8/layout/orgChart1"/>
    <dgm:cxn modelId="{E6B0D77C-B1A0-4E85-9259-FE41A523B4C9}" type="presParOf" srcId="{D16738A4-4B12-4D5B-8C30-8E09EA2C4C29}" destId="{E19EF446-80AA-4C54-8082-EF5D7649C11F}" srcOrd="1" destOrd="0" presId="urn:microsoft.com/office/officeart/2005/8/layout/orgChart1"/>
    <dgm:cxn modelId="{B869E483-54AE-4C52-AAC6-982504D6F07B}" type="presParOf" srcId="{E19EF446-80AA-4C54-8082-EF5D7649C11F}" destId="{2A4DEBCF-E974-4F90-8FCB-90D62A33806A}" srcOrd="0" destOrd="0" presId="urn:microsoft.com/office/officeart/2005/8/layout/orgChart1"/>
    <dgm:cxn modelId="{18021C42-A2E4-4357-B706-992B238B4E24}" type="presParOf" srcId="{E19EF446-80AA-4C54-8082-EF5D7649C11F}" destId="{55A053E1-59FB-4CD1-ABA6-E509B73FFEA2}" srcOrd="1" destOrd="0" presId="urn:microsoft.com/office/officeart/2005/8/layout/orgChart1"/>
    <dgm:cxn modelId="{16070A58-D80D-4E2F-800C-00C512BC7057}" type="presParOf" srcId="{55A053E1-59FB-4CD1-ABA6-E509B73FFEA2}" destId="{599792B8-6B8A-4DC6-9209-539A85BE6615}" srcOrd="0" destOrd="0" presId="urn:microsoft.com/office/officeart/2005/8/layout/orgChart1"/>
    <dgm:cxn modelId="{B7EBF662-8C51-460B-8B38-48F057581A8C}" type="presParOf" srcId="{599792B8-6B8A-4DC6-9209-539A85BE6615}" destId="{0E64770B-A94A-49FA-B207-7C2026C4DD3C}" srcOrd="0" destOrd="0" presId="urn:microsoft.com/office/officeart/2005/8/layout/orgChart1"/>
    <dgm:cxn modelId="{B2758B4E-E186-4D4D-9DA5-6158D5BC89AA}" type="presParOf" srcId="{599792B8-6B8A-4DC6-9209-539A85BE6615}" destId="{76522CEF-1538-4019-A767-77E1A8009BB3}" srcOrd="1" destOrd="0" presId="urn:microsoft.com/office/officeart/2005/8/layout/orgChart1"/>
    <dgm:cxn modelId="{3DB06769-8A3D-495D-B7D4-63EA52379A2D}" type="presParOf" srcId="{55A053E1-59FB-4CD1-ABA6-E509B73FFEA2}" destId="{6367B5D2-D3A3-4545-97DA-6A4F67483DFF}" srcOrd="1" destOrd="0" presId="urn:microsoft.com/office/officeart/2005/8/layout/orgChart1"/>
    <dgm:cxn modelId="{4F26C410-5D4F-43CF-956F-DA4BCE594522}" type="presParOf" srcId="{55A053E1-59FB-4CD1-ABA6-E509B73FFEA2}" destId="{6A49B167-209D-4A58-A227-EA0D112811CF}" srcOrd="2" destOrd="0" presId="urn:microsoft.com/office/officeart/2005/8/layout/orgChart1"/>
    <dgm:cxn modelId="{E2D274A6-0913-43F4-9315-2E40C0BE1245}" type="presParOf" srcId="{D16738A4-4B12-4D5B-8C30-8E09EA2C4C29}" destId="{8938E42B-36FA-4970-89F3-23A7947E1267}" srcOrd="2" destOrd="0" presId="urn:microsoft.com/office/officeart/2005/8/layout/orgChart1"/>
    <dgm:cxn modelId="{993FCED7-52BB-4692-A7A3-52503AC53DED}" type="presParOf" srcId="{F91CD697-7BAD-4E9A-A478-03805999063B}" destId="{BF5B6554-49C7-4728-BF99-D19BEE60AFBB}" srcOrd="4" destOrd="0" presId="urn:microsoft.com/office/officeart/2005/8/layout/orgChart1"/>
    <dgm:cxn modelId="{36C4A5AF-EDC0-4B1A-BF1C-D431F765EBEA}" type="presParOf" srcId="{F91CD697-7BAD-4E9A-A478-03805999063B}" destId="{799F0E7D-3359-494D-AC0E-030B8972AF4A}" srcOrd="5" destOrd="0" presId="urn:microsoft.com/office/officeart/2005/8/layout/orgChart1"/>
    <dgm:cxn modelId="{C62A822D-F76C-44F1-977B-132FBD198C33}" type="presParOf" srcId="{799F0E7D-3359-494D-AC0E-030B8972AF4A}" destId="{7355D61D-4A6B-406B-90E4-0FAEA775469B}" srcOrd="0" destOrd="0" presId="urn:microsoft.com/office/officeart/2005/8/layout/orgChart1"/>
    <dgm:cxn modelId="{01DDD9F6-E09D-4C70-B995-4668AC6236BC}" type="presParOf" srcId="{7355D61D-4A6B-406B-90E4-0FAEA775469B}" destId="{47B59EB8-D9E3-4DF1-B9E4-0438A1092DEB}" srcOrd="0" destOrd="0" presId="urn:microsoft.com/office/officeart/2005/8/layout/orgChart1"/>
    <dgm:cxn modelId="{9588BC33-3328-4EEA-8516-3AFD2B064FB9}" type="presParOf" srcId="{7355D61D-4A6B-406B-90E4-0FAEA775469B}" destId="{E18BEBC0-2FDC-41E4-8F65-A0B785F9A38E}" srcOrd="1" destOrd="0" presId="urn:microsoft.com/office/officeart/2005/8/layout/orgChart1"/>
    <dgm:cxn modelId="{DF5A403D-2736-4D1A-9812-E7D1B7CC2EEC}" type="presParOf" srcId="{799F0E7D-3359-494D-AC0E-030B8972AF4A}" destId="{96CEA3D2-D22B-47AF-89DD-81FF9AB77720}" srcOrd="1" destOrd="0" presId="urn:microsoft.com/office/officeart/2005/8/layout/orgChart1"/>
    <dgm:cxn modelId="{0FA34C7E-3C03-493A-ABF3-A7E855FBC90D}" type="presParOf" srcId="{799F0E7D-3359-494D-AC0E-030B8972AF4A}" destId="{6CC14F29-8967-47FD-ACC6-66C3BB9D937C}" srcOrd="2" destOrd="0" presId="urn:microsoft.com/office/officeart/2005/8/layout/orgChart1"/>
    <dgm:cxn modelId="{23543C1E-7BF3-4D0B-B72E-F5F15427932D}" type="presParOf" srcId="{F91CD697-7BAD-4E9A-A478-03805999063B}" destId="{78F0C59D-96B9-44F4-BE9D-3B0BC6DE1AEE}" srcOrd="6" destOrd="0" presId="urn:microsoft.com/office/officeart/2005/8/layout/orgChart1"/>
    <dgm:cxn modelId="{FF95B03F-209C-4350-BBC4-4BEDFE8A2984}" type="presParOf" srcId="{F91CD697-7BAD-4E9A-A478-03805999063B}" destId="{CE9ADF28-F27B-4A71-83AA-593979D7C532}" srcOrd="7" destOrd="0" presId="urn:microsoft.com/office/officeart/2005/8/layout/orgChart1"/>
    <dgm:cxn modelId="{808A8C71-C972-421C-AC3A-4DA8F3308722}" type="presParOf" srcId="{CE9ADF28-F27B-4A71-83AA-593979D7C532}" destId="{52D699CF-A8A0-448E-AF71-BE8CBFEDD612}" srcOrd="0" destOrd="0" presId="urn:microsoft.com/office/officeart/2005/8/layout/orgChart1"/>
    <dgm:cxn modelId="{7A045696-4669-4B21-B4A6-0A3DD4C03EA1}" type="presParOf" srcId="{52D699CF-A8A0-448E-AF71-BE8CBFEDD612}" destId="{CF0E0142-90C4-42AC-AE2A-2DF1370B8FB6}" srcOrd="0" destOrd="0" presId="urn:microsoft.com/office/officeart/2005/8/layout/orgChart1"/>
    <dgm:cxn modelId="{B9C8180C-8E10-42AC-8A47-69E3F7F48876}" type="presParOf" srcId="{52D699CF-A8A0-448E-AF71-BE8CBFEDD612}" destId="{EDBED7A2-DB5C-4CB4-AB90-B42C3C421C29}" srcOrd="1" destOrd="0" presId="urn:microsoft.com/office/officeart/2005/8/layout/orgChart1"/>
    <dgm:cxn modelId="{DDAA35CE-7A1B-4303-AECD-D08E9ACB2BAC}" type="presParOf" srcId="{CE9ADF28-F27B-4A71-83AA-593979D7C532}" destId="{BB2DB452-0DF4-4CAC-A678-2D6232A9C789}" srcOrd="1" destOrd="0" presId="urn:microsoft.com/office/officeart/2005/8/layout/orgChart1"/>
    <dgm:cxn modelId="{82DAAE09-E45F-479A-A84C-E230AE214692}" type="presParOf" srcId="{BB2DB452-0DF4-4CAC-A678-2D6232A9C789}" destId="{7D33FFAD-1578-414F-9B0B-8AC730B220AF}" srcOrd="0" destOrd="0" presId="urn:microsoft.com/office/officeart/2005/8/layout/orgChart1"/>
    <dgm:cxn modelId="{1679C3EE-8C7C-4037-BE7B-93AC69FF9060}" type="presParOf" srcId="{BB2DB452-0DF4-4CAC-A678-2D6232A9C789}" destId="{B7173E87-8A32-4BF3-B974-335A1AA2863E}" srcOrd="1" destOrd="0" presId="urn:microsoft.com/office/officeart/2005/8/layout/orgChart1"/>
    <dgm:cxn modelId="{BBD9C2D6-6720-4EE8-A6FF-7F53B72F8BE8}" type="presParOf" srcId="{B7173E87-8A32-4BF3-B974-335A1AA2863E}" destId="{A7AF1CDD-26E6-4B82-BD94-162EEC2EE274}" srcOrd="0" destOrd="0" presId="urn:microsoft.com/office/officeart/2005/8/layout/orgChart1"/>
    <dgm:cxn modelId="{964524BA-36EF-48AD-A890-713EA63A4A8E}" type="presParOf" srcId="{A7AF1CDD-26E6-4B82-BD94-162EEC2EE274}" destId="{C097DEA3-960B-4B1C-97CC-93BC073EAB72}" srcOrd="0" destOrd="0" presId="urn:microsoft.com/office/officeart/2005/8/layout/orgChart1"/>
    <dgm:cxn modelId="{FC25E8A8-5250-4343-A6A9-3C0DD5BBF95A}" type="presParOf" srcId="{A7AF1CDD-26E6-4B82-BD94-162EEC2EE274}" destId="{357405EF-6BE1-4A59-B0A5-52D513DF4705}" srcOrd="1" destOrd="0" presId="urn:microsoft.com/office/officeart/2005/8/layout/orgChart1"/>
    <dgm:cxn modelId="{EA883876-59E2-42F9-AD76-ABEE37CD4553}" type="presParOf" srcId="{B7173E87-8A32-4BF3-B974-335A1AA2863E}" destId="{B63A8AE6-EF24-4E9F-8719-849B28D42903}" srcOrd="1" destOrd="0" presId="urn:microsoft.com/office/officeart/2005/8/layout/orgChart1"/>
    <dgm:cxn modelId="{9375273C-9EBE-447B-9B79-1492359E1821}" type="presParOf" srcId="{B7173E87-8A32-4BF3-B974-335A1AA2863E}" destId="{CB58D5A0-E97D-4E7F-9555-E51FCD386574}" srcOrd="2" destOrd="0" presId="urn:microsoft.com/office/officeart/2005/8/layout/orgChart1"/>
    <dgm:cxn modelId="{90901F06-11BF-43A8-BDD3-7B3F69BE66BD}" type="presParOf" srcId="{CE9ADF28-F27B-4A71-83AA-593979D7C532}" destId="{071A3CA1-28E9-4D9F-A783-4CC4ECE73AD6}" srcOrd="2" destOrd="0" presId="urn:microsoft.com/office/officeart/2005/8/layout/orgChart1"/>
    <dgm:cxn modelId="{52520520-D2C7-4666-A36E-58D55ACE1689}" type="presParOf" srcId="{E631A717-DD89-43A3-BBAA-93B6E6AF1D64}" destId="{A614B873-E15E-4601-9A6A-B7DB2AC925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F242D7-E967-4824-B8A1-0EE08C8E61B3}">
      <dsp:nvSpPr>
        <dsp:cNvPr id="0" name=""/>
        <dsp:cNvSpPr/>
      </dsp:nvSpPr>
      <dsp:spPr>
        <a:xfrm>
          <a:off x="2278096" y="-106544"/>
          <a:ext cx="1852518" cy="1467421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none" kern="1200" dirty="0" smtClean="0">
              <a:latin typeface="Times New Roman" pitchFamily="18" charset="0"/>
              <a:cs typeface="Times New Roman" pitchFamily="18" charset="0"/>
            </a:rPr>
            <a:t>Составление бюджета</a:t>
          </a:r>
        </a:p>
      </dsp:txBody>
      <dsp:txXfrm>
        <a:off x="2278096" y="-106544"/>
        <a:ext cx="1852518" cy="1467421"/>
      </dsp:txXfrm>
    </dsp:sp>
    <dsp:sp modelId="{FF4CD489-D2E2-438F-BDDD-ACDC57B63D16}">
      <dsp:nvSpPr>
        <dsp:cNvPr id="0" name=""/>
        <dsp:cNvSpPr/>
      </dsp:nvSpPr>
      <dsp:spPr>
        <a:xfrm>
          <a:off x="1003200" y="497562"/>
          <a:ext cx="3976897" cy="3976897"/>
        </a:xfrm>
        <a:custGeom>
          <a:avLst/>
          <a:gdLst/>
          <a:ahLst/>
          <a:cxnLst/>
          <a:rect l="0" t="0" r="0" b="0"/>
          <a:pathLst>
            <a:path>
              <a:moveTo>
                <a:pt x="3336859" y="527039"/>
              </a:moveTo>
              <a:arcTo wR="1988448" hR="1988448" stAng="18761824" swAng="144215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1F6CB-AE00-4126-A1CF-3EB7DC809C89}">
      <dsp:nvSpPr>
        <dsp:cNvPr id="0" name=""/>
        <dsp:cNvSpPr/>
      </dsp:nvSpPr>
      <dsp:spPr>
        <a:xfrm>
          <a:off x="4104355" y="1954115"/>
          <a:ext cx="1852518" cy="1204136"/>
        </a:xfrm>
        <a:prstGeom prst="round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Утверждение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04355" y="1954115"/>
        <a:ext cx="1852518" cy="1204136"/>
      </dsp:txXfrm>
    </dsp:sp>
    <dsp:sp modelId="{CD3643AF-E92D-4520-9252-F9B0FB1FAF7A}">
      <dsp:nvSpPr>
        <dsp:cNvPr id="0" name=""/>
        <dsp:cNvSpPr/>
      </dsp:nvSpPr>
      <dsp:spPr>
        <a:xfrm>
          <a:off x="1017792" y="746670"/>
          <a:ext cx="3976897" cy="3976897"/>
        </a:xfrm>
        <a:custGeom>
          <a:avLst/>
          <a:gdLst/>
          <a:ahLst/>
          <a:cxnLst/>
          <a:rect l="0" t="0" r="0" b="0"/>
          <a:pathLst>
            <a:path>
              <a:moveTo>
                <a:pt x="3848065" y="2692545"/>
              </a:moveTo>
              <a:arcTo wR="1988448" hR="1988448" stAng="1244274" swAng="158260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B20045-A4B0-4B6A-AE90-95F3A0361CD2}">
      <dsp:nvSpPr>
        <dsp:cNvPr id="0" name=""/>
        <dsp:cNvSpPr/>
      </dsp:nvSpPr>
      <dsp:spPr>
        <a:xfrm>
          <a:off x="2278096" y="3917007"/>
          <a:ext cx="1852518" cy="1374112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Исполнение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78096" y="3917007"/>
        <a:ext cx="1852518" cy="1374112"/>
      </dsp:txXfrm>
    </dsp:sp>
    <dsp:sp modelId="{470044A5-C44A-4301-9CCC-33F4FB21CE38}">
      <dsp:nvSpPr>
        <dsp:cNvPr id="0" name=""/>
        <dsp:cNvSpPr/>
      </dsp:nvSpPr>
      <dsp:spPr>
        <a:xfrm>
          <a:off x="1215907" y="627166"/>
          <a:ext cx="3976897" cy="3976897"/>
        </a:xfrm>
        <a:custGeom>
          <a:avLst/>
          <a:gdLst/>
          <a:ahLst/>
          <a:cxnLst/>
          <a:rect l="0" t="0" r="0" b="0"/>
          <a:pathLst>
            <a:path>
              <a:moveTo>
                <a:pt x="806734" y="3587661"/>
              </a:moveTo>
              <a:arcTo wR="1988448" hR="1988448" stAng="7587720" swAng="163286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AFE475-B3E0-4701-8D1E-F595858AAE38}">
      <dsp:nvSpPr>
        <dsp:cNvPr id="0" name=""/>
        <dsp:cNvSpPr/>
      </dsp:nvSpPr>
      <dsp:spPr>
        <a:xfrm>
          <a:off x="289648" y="2013546"/>
          <a:ext cx="1852518" cy="1204136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Отчетность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9648" y="2013546"/>
        <a:ext cx="1852518" cy="1204136"/>
      </dsp:txXfrm>
    </dsp:sp>
    <dsp:sp modelId="{B29342BE-B5D9-4C1A-8A36-3DB1B8381E9B}">
      <dsp:nvSpPr>
        <dsp:cNvPr id="0" name=""/>
        <dsp:cNvSpPr/>
      </dsp:nvSpPr>
      <dsp:spPr>
        <a:xfrm>
          <a:off x="1215907" y="627166"/>
          <a:ext cx="3976897" cy="3976897"/>
        </a:xfrm>
        <a:custGeom>
          <a:avLst/>
          <a:gdLst/>
          <a:ahLst/>
          <a:cxnLst/>
          <a:rect l="0" t="0" r="0" b="0"/>
          <a:pathLst>
            <a:path>
              <a:moveTo>
                <a:pt x="206193" y="1106692"/>
              </a:moveTo>
              <a:arcTo wR="1988448" hR="1988448" stAng="12379411" swAng="163286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C010E7-DEA9-48CF-8A7B-9DDEA2E9F470}">
      <dsp:nvSpPr>
        <dsp:cNvPr id="0" name=""/>
        <dsp:cNvSpPr/>
      </dsp:nvSpPr>
      <dsp:spPr>
        <a:xfrm>
          <a:off x="0" y="0"/>
          <a:ext cx="3086007" cy="442108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C53F3B-AAEE-4E18-85D2-850FF5D0710A}">
      <dsp:nvSpPr>
        <dsp:cNvPr id="0" name=""/>
        <dsp:cNvSpPr/>
      </dsp:nvSpPr>
      <dsp:spPr>
        <a:xfrm>
          <a:off x="0" y="131905"/>
          <a:ext cx="8147247" cy="8018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Положения послания Президента РФ Федеральному собранию РФ, Послание Главы РТ Верховному Хуралу (Парламенту РТ)</a:t>
          </a:r>
          <a:endParaRPr lang="ru-RU" sz="1800" kern="1200" dirty="0"/>
        </a:p>
      </dsp:txBody>
      <dsp:txXfrm>
        <a:off x="0" y="131905"/>
        <a:ext cx="8147247" cy="801812"/>
      </dsp:txXfrm>
    </dsp:sp>
    <dsp:sp modelId="{4A623223-FD93-4034-AE8B-FA78A52D324F}">
      <dsp:nvSpPr>
        <dsp:cNvPr id="0" name=""/>
        <dsp:cNvSpPr/>
      </dsp:nvSpPr>
      <dsp:spPr>
        <a:xfrm>
          <a:off x="0" y="1116904"/>
          <a:ext cx="8147247" cy="6548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Основные направления бюджетной и налоговой  политики </a:t>
          </a:r>
          <a:r>
            <a:rPr lang="ru-RU" sz="1800" kern="1200" dirty="0" err="1" smtClean="0"/>
            <a:t>Сут-Хольского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кожууна</a:t>
          </a:r>
          <a:endParaRPr lang="ru-RU" sz="1800" kern="1200" dirty="0"/>
        </a:p>
      </dsp:txBody>
      <dsp:txXfrm>
        <a:off x="0" y="1116904"/>
        <a:ext cx="8147247" cy="654836"/>
      </dsp:txXfrm>
    </dsp:sp>
    <dsp:sp modelId="{58FD2C75-2AE6-426B-B248-CC119BF4C506}">
      <dsp:nvSpPr>
        <dsp:cNvPr id="0" name=""/>
        <dsp:cNvSpPr/>
      </dsp:nvSpPr>
      <dsp:spPr>
        <a:xfrm>
          <a:off x="0" y="2003401"/>
          <a:ext cx="8147247" cy="96485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Муниципальные целевые программы  </a:t>
          </a:r>
          <a:r>
            <a:rPr lang="ru-RU" sz="1800" kern="1200" dirty="0" err="1" smtClean="0"/>
            <a:t>Сут-Хольского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кожууна</a:t>
          </a:r>
          <a:endParaRPr lang="ru-RU" sz="1800" kern="1200" dirty="0"/>
        </a:p>
      </dsp:txBody>
      <dsp:txXfrm>
        <a:off x="0" y="2003401"/>
        <a:ext cx="8147247" cy="964857"/>
      </dsp:txXfrm>
    </dsp:sp>
    <dsp:sp modelId="{42357F94-0145-457F-BC7F-D997CD7924DA}">
      <dsp:nvSpPr>
        <dsp:cNvPr id="0" name=""/>
        <dsp:cNvSpPr/>
      </dsp:nvSpPr>
      <dsp:spPr>
        <a:xfrm>
          <a:off x="0" y="3047982"/>
          <a:ext cx="8147247" cy="99176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Бюджетный прогноз </a:t>
          </a:r>
          <a:r>
            <a:rPr lang="ru-RU" sz="1800" kern="1200" dirty="0" err="1" smtClean="0"/>
            <a:t>Сут-Хольского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кожууна</a:t>
          </a:r>
          <a:r>
            <a:rPr lang="ru-RU" sz="1800" kern="1200" dirty="0" smtClean="0"/>
            <a:t> на долгосрочный период</a:t>
          </a:r>
          <a:endParaRPr lang="ru-RU" sz="1800" kern="1200" dirty="0"/>
        </a:p>
      </dsp:txBody>
      <dsp:txXfrm>
        <a:off x="0" y="3047982"/>
        <a:ext cx="8147247" cy="99176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33FFAD-1578-414F-9B0B-8AC730B220AF}">
      <dsp:nvSpPr>
        <dsp:cNvPr id="0" name=""/>
        <dsp:cNvSpPr/>
      </dsp:nvSpPr>
      <dsp:spPr>
        <a:xfrm>
          <a:off x="6200926" y="2969410"/>
          <a:ext cx="193665" cy="9709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51"/>
              </a:lnTo>
              <a:lnTo>
                <a:pt x="193665" y="9709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F0C59D-96B9-44F4-BE9D-3B0BC6DE1AEE}">
      <dsp:nvSpPr>
        <dsp:cNvPr id="0" name=""/>
        <dsp:cNvSpPr/>
      </dsp:nvSpPr>
      <dsp:spPr>
        <a:xfrm>
          <a:off x="3745890" y="1058159"/>
          <a:ext cx="2954948" cy="9952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3883"/>
              </a:lnTo>
              <a:lnTo>
                <a:pt x="2954948" y="773883"/>
              </a:lnTo>
              <a:lnTo>
                <a:pt x="2954948" y="9952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B6554-49C7-4728-BF99-D19BEE60AFBB}">
      <dsp:nvSpPr>
        <dsp:cNvPr id="0" name=""/>
        <dsp:cNvSpPr/>
      </dsp:nvSpPr>
      <dsp:spPr>
        <a:xfrm>
          <a:off x="3745890" y="1058159"/>
          <a:ext cx="1237413" cy="996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5095"/>
              </a:lnTo>
              <a:lnTo>
                <a:pt x="1237413" y="775095"/>
              </a:lnTo>
              <a:lnTo>
                <a:pt x="1237413" y="9964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4DEBCF-E974-4F90-8FCB-90D62A33806A}">
      <dsp:nvSpPr>
        <dsp:cNvPr id="0" name=""/>
        <dsp:cNvSpPr/>
      </dsp:nvSpPr>
      <dsp:spPr>
        <a:xfrm>
          <a:off x="2689761" y="2995561"/>
          <a:ext cx="237780" cy="1015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5390"/>
              </a:lnTo>
              <a:lnTo>
                <a:pt x="237780" y="10153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901E47-5147-4B61-8C33-7BF4F8FA5CE4}">
      <dsp:nvSpPr>
        <dsp:cNvPr id="0" name=""/>
        <dsp:cNvSpPr/>
      </dsp:nvSpPr>
      <dsp:spPr>
        <a:xfrm>
          <a:off x="3220739" y="1058159"/>
          <a:ext cx="525150" cy="996449"/>
        </a:xfrm>
        <a:custGeom>
          <a:avLst/>
          <a:gdLst/>
          <a:ahLst/>
          <a:cxnLst/>
          <a:rect l="0" t="0" r="0" b="0"/>
          <a:pathLst>
            <a:path>
              <a:moveTo>
                <a:pt x="525150" y="0"/>
              </a:moveTo>
              <a:lnTo>
                <a:pt x="525150" y="775095"/>
              </a:lnTo>
              <a:lnTo>
                <a:pt x="0" y="775095"/>
              </a:lnTo>
              <a:lnTo>
                <a:pt x="0" y="9964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D4BB22-D230-4382-900F-E4317FC3FE94}">
      <dsp:nvSpPr>
        <dsp:cNvPr id="0" name=""/>
        <dsp:cNvSpPr/>
      </dsp:nvSpPr>
      <dsp:spPr>
        <a:xfrm>
          <a:off x="146621" y="2997269"/>
          <a:ext cx="191420" cy="9680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031"/>
              </a:lnTo>
              <a:lnTo>
                <a:pt x="191420" y="9680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4143F8-58CD-48DF-BFE0-627A81FBCE21}">
      <dsp:nvSpPr>
        <dsp:cNvPr id="0" name=""/>
        <dsp:cNvSpPr/>
      </dsp:nvSpPr>
      <dsp:spPr>
        <a:xfrm>
          <a:off x="680180" y="1058159"/>
          <a:ext cx="3065710" cy="998157"/>
        </a:xfrm>
        <a:custGeom>
          <a:avLst/>
          <a:gdLst/>
          <a:ahLst/>
          <a:cxnLst/>
          <a:rect l="0" t="0" r="0" b="0"/>
          <a:pathLst>
            <a:path>
              <a:moveTo>
                <a:pt x="3065710" y="0"/>
              </a:moveTo>
              <a:lnTo>
                <a:pt x="3065710" y="776803"/>
              </a:lnTo>
              <a:lnTo>
                <a:pt x="0" y="776803"/>
              </a:lnTo>
              <a:lnTo>
                <a:pt x="0" y="9981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824420-7E8A-4221-A14F-F48896F03888}">
      <dsp:nvSpPr>
        <dsp:cNvPr id="0" name=""/>
        <dsp:cNvSpPr/>
      </dsp:nvSpPr>
      <dsp:spPr>
        <a:xfrm>
          <a:off x="2616007" y="426532"/>
          <a:ext cx="2259766" cy="631627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Всего 498837,8 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16007" y="426532"/>
        <a:ext cx="2259766" cy="631627"/>
      </dsp:txXfrm>
    </dsp:sp>
    <dsp:sp modelId="{35D66021-8C28-4D3D-B29A-CA4B5CB3F419}">
      <dsp:nvSpPr>
        <dsp:cNvPr id="0" name=""/>
        <dsp:cNvSpPr/>
      </dsp:nvSpPr>
      <dsp:spPr>
        <a:xfrm>
          <a:off x="13231" y="2056316"/>
          <a:ext cx="1333897" cy="940952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Заработная плата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384585,1</a:t>
          </a:r>
          <a:endParaRPr lang="ru-RU" sz="1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231" y="2056316"/>
        <a:ext cx="1333897" cy="940952"/>
      </dsp:txXfrm>
    </dsp:sp>
    <dsp:sp modelId="{8CBD6FD8-6807-4941-9482-F1A143C5676D}">
      <dsp:nvSpPr>
        <dsp:cNvPr id="0" name=""/>
        <dsp:cNvSpPr/>
      </dsp:nvSpPr>
      <dsp:spPr>
        <a:xfrm>
          <a:off x="338041" y="3438268"/>
          <a:ext cx="2108129" cy="1054064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1) Аппарат – 44124,1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2) Образование – 300593,4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3) Культура – 37638,0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4) Прочие – 3229,6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8041" y="3438268"/>
        <a:ext cx="2108129" cy="1054064"/>
      </dsp:txXfrm>
    </dsp:sp>
    <dsp:sp modelId="{D3C3242C-53FD-485F-9BF8-C03B2F130A5A}">
      <dsp:nvSpPr>
        <dsp:cNvPr id="0" name=""/>
        <dsp:cNvSpPr/>
      </dsp:nvSpPr>
      <dsp:spPr>
        <a:xfrm>
          <a:off x="2557016" y="2054608"/>
          <a:ext cx="1327446" cy="940952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Коммунальные услуги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17649,7</a:t>
          </a:r>
          <a:endParaRPr lang="ru-RU" sz="1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557016" y="2054608"/>
        <a:ext cx="1327446" cy="940952"/>
      </dsp:txXfrm>
    </dsp:sp>
    <dsp:sp modelId="{0E64770B-A94A-49FA-B207-7C2026C4DD3C}">
      <dsp:nvSpPr>
        <dsp:cNvPr id="0" name=""/>
        <dsp:cNvSpPr/>
      </dsp:nvSpPr>
      <dsp:spPr>
        <a:xfrm>
          <a:off x="2927541" y="3483920"/>
          <a:ext cx="2108129" cy="1054064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1) Культура – 3978,2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2) Аппарат – 2059,8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3) Образование – 11611,7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27541" y="3483920"/>
        <a:ext cx="2108129" cy="1054064"/>
      </dsp:txXfrm>
    </dsp:sp>
    <dsp:sp modelId="{47B59EB8-D9E3-4DF1-B9E4-0438A1092DEB}">
      <dsp:nvSpPr>
        <dsp:cNvPr id="0" name=""/>
        <dsp:cNvSpPr/>
      </dsp:nvSpPr>
      <dsp:spPr>
        <a:xfrm>
          <a:off x="4327170" y="2054608"/>
          <a:ext cx="1312268" cy="918438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Социальные выплаты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64038,3</a:t>
          </a:r>
          <a:endParaRPr lang="ru-RU" sz="1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327170" y="2054608"/>
        <a:ext cx="1312268" cy="918438"/>
      </dsp:txXfrm>
    </dsp:sp>
    <dsp:sp modelId="{CF0E0142-90C4-42AC-AE2A-2DF1370B8FB6}">
      <dsp:nvSpPr>
        <dsp:cNvPr id="0" name=""/>
        <dsp:cNvSpPr/>
      </dsp:nvSpPr>
      <dsp:spPr>
        <a:xfrm>
          <a:off x="6075947" y="2053396"/>
          <a:ext cx="1249783" cy="91601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 другие расходы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32565,3</a:t>
          </a:r>
          <a:endParaRPr lang="ru-RU" sz="1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075947" y="2053396"/>
        <a:ext cx="1249783" cy="916013"/>
      </dsp:txXfrm>
    </dsp:sp>
    <dsp:sp modelId="{C097DEA3-960B-4B1C-97CC-93BC073EAB72}">
      <dsp:nvSpPr>
        <dsp:cNvPr id="0" name=""/>
        <dsp:cNvSpPr/>
      </dsp:nvSpPr>
      <dsp:spPr>
        <a:xfrm>
          <a:off x="6394591" y="3413329"/>
          <a:ext cx="2108129" cy="1054064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1) Налоги –2331,3 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2) МЦП – 9199,6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3) </a:t>
          </a:r>
          <a:r>
            <a:rPr lang="ru-RU" sz="1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Целев</a:t>
          </a: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средства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4) </a:t>
          </a:r>
          <a:r>
            <a:rPr lang="ru-RU" sz="14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Собств</a:t>
          </a: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средства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394591" y="3413329"/>
        <a:ext cx="2108129" cy="1054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5531E-2FA7-4828-85F9-968F587113A2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34FDA-7C99-492D-8BAE-05731D2177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0558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34FDA-7C99-492D-8BAE-05731D21777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34FDA-7C99-492D-8BAE-05731D217773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Бюджет для граждан к проекту бюджета муниципального района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Сут-Хольский кожуун Республики Тыва на 201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год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на плановый период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20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годов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1383814225"/>
              </p:ext>
            </p:extLst>
          </p:nvPr>
        </p:nvGraphicFramePr>
        <p:xfrm>
          <a:off x="611560" y="1052736"/>
          <a:ext cx="8147248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5950"/>
                <a:gridCol w="4951298"/>
              </a:tblGrid>
              <a:tr h="12601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Прогноз бюджета муниципального района </a:t>
                      </a:r>
                    </a:p>
                    <a:p>
                      <a:pPr algn="ctr"/>
                      <a:r>
                        <a:rPr lang="ru-RU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Сут-Хольский</a:t>
                      </a:r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кожуун РТ на 2019 год</a:t>
                      </a:r>
                      <a:endParaRPr lang="ru-RU" sz="2800" dirty="0"/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6014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498837,8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498837,8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6014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948264" y="404664"/>
            <a:ext cx="1443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(в тыс. руб.)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Доходная часть  бюджета муниципального района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на 2019 год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92280" y="476672"/>
            <a:ext cx="1443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(в тыс. руб.)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3050181575"/>
              </p:ext>
            </p:extLst>
          </p:nvPr>
        </p:nvGraphicFramePr>
        <p:xfrm>
          <a:off x="142843" y="928669"/>
          <a:ext cx="8858314" cy="5561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7730"/>
                <a:gridCol w="1120365"/>
                <a:gridCol w="1120365"/>
                <a:gridCol w="1183038"/>
                <a:gridCol w="1238424"/>
                <a:gridCol w="1238392"/>
              </a:tblGrid>
              <a:tr h="378270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</a:p>
                    <a:p>
                      <a:pPr algn="ctr"/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(оценка)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(прогноз)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Динамика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2018/2017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2019/2018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Собственные доходы,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том числе: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32794,0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36649,0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38275,0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2247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– Налоговые доходы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30936,8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34777,0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36084,0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22476">
                <a:tc>
                  <a:txBody>
                    <a:bodyPr/>
                    <a:lstStyle/>
                    <a:p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– Неналоговые доходы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1857,2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1872,0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2191,0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4177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из республиканского бюджета,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том числе: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399548,7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448676,6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460562,8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728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– Дотации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113558,4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153999,0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133390,3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– Субсидии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14263,2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19206,1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16236,9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– Субвенции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270297,9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274902,5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310702,8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0402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– Межбюджетные трансферты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1429,2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569,0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232,8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 консолидированного бюджета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Сут-Хольского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кожууна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РТ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2502446486"/>
              </p:ext>
            </p:extLst>
          </p:nvPr>
        </p:nvGraphicFramePr>
        <p:xfrm>
          <a:off x="467544" y="1268760"/>
          <a:ext cx="8136904" cy="5357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0574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Сравнительный анализ ожидаемого поступления доходов муниципального района 2018 года к прогнозу бюджета 2019года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1048474972"/>
              </p:ext>
            </p:extLst>
          </p:nvPr>
        </p:nvGraphicFramePr>
        <p:xfrm>
          <a:off x="428596" y="1416520"/>
          <a:ext cx="8391876" cy="5156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/>
                <a:gridCol w="1357322"/>
                <a:gridCol w="1071570"/>
                <a:gridCol w="1357322"/>
                <a:gridCol w="1962456"/>
              </a:tblGrid>
              <a:tr h="999731"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Ожид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поступл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2018г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Прогноз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2019 г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Разница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801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Собственные доходы, всего: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36649,0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38275,0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1626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03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34777,0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36084,0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1307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630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1872,0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2191,0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319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894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из </a:t>
                      </a:r>
                      <a:r>
                        <a:rPr lang="ru-RU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респ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бюджета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448676,6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460562,8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11886,2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630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всего: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485325,6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498837,8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13512,2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630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630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оказания платных услуг на 2019год 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/>
                <a:gridCol w="3672408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учреждений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, чел.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тыс. руб.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Общеобразовательные учреждения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1707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565,0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Дошкольное образование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560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6868,0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Внешкольные учреждения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925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260,2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Централизованная</a:t>
                      </a:r>
                      <a:r>
                        <a:rPr lang="ru-RU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библиотечная система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98,0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РДК им. А. </a:t>
                      </a:r>
                      <a:r>
                        <a:rPr lang="ru-RU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Ондар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250,0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СДК  </a:t>
                      </a:r>
                      <a:r>
                        <a:rPr lang="ru-RU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с.Алдан-Маадыр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140,0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СДК </a:t>
                      </a:r>
                      <a:r>
                        <a:rPr lang="ru-RU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с.Ак-Даш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52,0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СДК с.Бора-Тайга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145,0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СДК с. </a:t>
                      </a:r>
                      <a:r>
                        <a:rPr lang="ru-RU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Кара-Чыраа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СДК с.Кызыл-Тайга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СДК </a:t>
                      </a:r>
                      <a:r>
                        <a:rPr lang="ru-RU" sz="1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с.Ишкин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90,0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5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8588,2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муниципального района на 2019 год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 тыс.руб.)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96961615"/>
              </p:ext>
            </p:extLst>
          </p:nvPr>
        </p:nvGraphicFramePr>
        <p:xfrm>
          <a:off x="457200" y="1124744"/>
          <a:ext cx="850728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41805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Заработная плата на 2019 г – 384585,1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17" descr="зп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4509120"/>
            <a:ext cx="2664296" cy="1584176"/>
          </a:xfrm>
          <a:prstGeom prst="rect">
            <a:avLst/>
          </a:prstGeom>
        </p:spPr>
      </p:pic>
      <p:grpSp>
        <p:nvGrpSpPr>
          <p:cNvPr id="2" name="Группа 6"/>
          <p:cNvGrpSpPr/>
          <p:nvPr/>
        </p:nvGrpSpPr>
        <p:grpSpPr>
          <a:xfrm>
            <a:off x="460296" y="1052736"/>
            <a:ext cx="8288168" cy="5328591"/>
            <a:chOff x="460296" y="908720"/>
            <a:chExt cx="8288168" cy="5480836"/>
          </a:xfrm>
        </p:grpSpPr>
        <p:sp>
          <p:nvSpPr>
            <p:cNvPr id="8" name="Полилиния 7"/>
            <p:cNvSpPr/>
            <p:nvPr/>
          </p:nvSpPr>
          <p:spPr>
            <a:xfrm>
              <a:off x="460296" y="908720"/>
              <a:ext cx="2311504" cy="775113"/>
            </a:xfrm>
            <a:custGeom>
              <a:avLst/>
              <a:gdLst>
                <a:gd name="connsiteX0" fmla="*/ 0 w 1791108"/>
                <a:gd name="connsiteY0" fmla="*/ 0 h 627554"/>
                <a:gd name="connsiteX1" fmla="*/ 1791108 w 1791108"/>
                <a:gd name="connsiteY1" fmla="*/ 0 h 627554"/>
                <a:gd name="connsiteX2" fmla="*/ 1791108 w 1791108"/>
                <a:gd name="connsiteY2" fmla="*/ 627554 h 627554"/>
                <a:gd name="connsiteX3" fmla="*/ 0 w 1791108"/>
                <a:gd name="connsiteY3" fmla="*/ 627554 h 627554"/>
                <a:gd name="connsiteX4" fmla="*/ 0 w 1791108"/>
                <a:gd name="connsiteY4" fmla="*/ 0 h 627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91108" h="627554">
                  <a:moveTo>
                    <a:pt x="0" y="0"/>
                  </a:moveTo>
                  <a:lnTo>
                    <a:pt x="1791108" y="0"/>
                  </a:lnTo>
                  <a:lnTo>
                    <a:pt x="1791108" y="627554"/>
                  </a:lnTo>
                  <a:lnTo>
                    <a:pt x="0" y="62755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2456" tIns="52832" rIns="92456" bIns="52832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b="1" kern="1200" dirty="0" smtClean="0">
                <a:latin typeface="Times New Roman" pitchFamily="18" charset="0"/>
                <a:cs typeface="Times New Roman" pitchFamily="18" charset="0"/>
              </a:endParaRP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latin typeface="Times New Roman" pitchFamily="18" charset="0"/>
                  <a:cs typeface="Times New Roman" pitchFamily="18" charset="0"/>
                </a:rPr>
                <a:t>Аппарат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latin typeface="Times New Roman" pitchFamily="18" charset="0"/>
                  <a:cs typeface="Times New Roman" pitchFamily="18" charset="0"/>
                </a:rPr>
                <a:t> 44124,1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300" kern="1200" dirty="0"/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460296" y="1700808"/>
              <a:ext cx="2311504" cy="4688748"/>
            </a:xfrm>
            <a:custGeom>
              <a:avLst/>
              <a:gdLst>
                <a:gd name="connsiteX0" fmla="*/ 0 w 1791108"/>
                <a:gd name="connsiteY0" fmla="*/ 0 h 4693950"/>
                <a:gd name="connsiteX1" fmla="*/ 1791108 w 1791108"/>
                <a:gd name="connsiteY1" fmla="*/ 0 h 4693950"/>
                <a:gd name="connsiteX2" fmla="*/ 1791108 w 1791108"/>
                <a:gd name="connsiteY2" fmla="*/ 4693950 h 4693950"/>
                <a:gd name="connsiteX3" fmla="*/ 0 w 1791108"/>
                <a:gd name="connsiteY3" fmla="*/ 4693950 h 4693950"/>
                <a:gd name="connsiteX4" fmla="*/ 0 w 1791108"/>
                <a:gd name="connsiteY4" fmla="*/ 0 h 469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91108" h="4693950">
                  <a:moveTo>
                    <a:pt x="0" y="0"/>
                  </a:moveTo>
                  <a:lnTo>
                    <a:pt x="1791108" y="0"/>
                  </a:lnTo>
                  <a:lnTo>
                    <a:pt x="1791108" y="4693950"/>
                  </a:lnTo>
                  <a:lnTo>
                    <a:pt x="0" y="469395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9342" tIns="69342" rIns="92456" bIns="104013" numCol="1" spcCol="1270" anchor="t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Администрация кожууна –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12207,8</a:t>
              </a:r>
              <a:endParaRPr lang="ru-RU" sz="1600" kern="1200" dirty="0">
                <a:latin typeface="Times New Roman" pitchFamily="18" charset="0"/>
                <a:cs typeface="Times New Roman" pitchFamily="18" charset="0"/>
              </a:endParaRP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Хурал представителей –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2377,1</a:t>
              </a:r>
              <a:endParaRPr lang="ru-RU" sz="1600" kern="1200" dirty="0" smtClean="0">
                <a:latin typeface="Times New Roman" pitchFamily="18" charset="0"/>
                <a:cs typeface="Times New Roman" pitchFamily="18" charset="0"/>
              </a:endParaRP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КСО – 1873,8</a:t>
              </a:r>
              <a:endParaRPr lang="ru-RU" sz="1600" kern="1200" dirty="0">
                <a:latin typeface="Times New Roman" pitchFamily="18" charset="0"/>
                <a:cs typeface="Times New Roman" pitchFamily="18" charset="0"/>
              </a:endParaRP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Управление с/х –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2725,3</a:t>
              </a:r>
              <a:endParaRPr lang="ru-RU" sz="1600" kern="1200" dirty="0">
                <a:latin typeface="Times New Roman" pitchFamily="18" charset="0"/>
                <a:cs typeface="Times New Roman" pitchFamily="18" charset="0"/>
              </a:endParaRP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Финансовое управление –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5630,2</a:t>
              </a:r>
              <a:endParaRPr lang="ru-RU" sz="1600" kern="1200" dirty="0">
                <a:latin typeface="Times New Roman" pitchFamily="18" charset="0"/>
                <a:cs typeface="Times New Roman" pitchFamily="18" charset="0"/>
              </a:endParaRP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Управление образования –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1014,3</a:t>
              </a:r>
              <a:endParaRPr lang="ru-RU" sz="1600" kern="1200" dirty="0" smtClean="0">
                <a:latin typeface="Times New Roman" pitchFamily="18" charset="0"/>
                <a:cs typeface="Times New Roman" pitchFamily="18" charset="0"/>
              </a:endParaRP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Управление культуры –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508,4</a:t>
              </a:r>
              <a:endParaRPr lang="ru-RU" sz="1600" kern="1200" dirty="0">
                <a:latin typeface="Times New Roman" pitchFamily="18" charset="0"/>
                <a:cs typeface="Times New Roman" pitchFamily="18" charset="0"/>
              </a:endParaRP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Управление труда –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3267,2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dirty="0" err="1" smtClean="0">
                  <a:latin typeface="Times New Roman" pitchFamily="18" charset="0"/>
                  <a:cs typeface="Times New Roman" pitchFamily="18" charset="0"/>
                </a:rPr>
                <a:t>Адм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 комиссия – 352,7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kern="1200" dirty="0" smtClean="0">
                  <a:latin typeface="Times New Roman" pitchFamily="18" charset="0"/>
                  <a:cs typeface="Times New Roman" pitchFamily="18" charset="0"/>
                </a:rPr>
                <a:t>Аппараты сельских поселений – 14167,3</a:t>
              </a:r>
              <a:endParaRPr lang="ru-RU" sz="16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2915816" y="908720"/>
              <a:ext cx="1872208" cy="771570"/>
            </a:xfrm>
            <a:custGeom>
              <a:avLst/>
              <a:gdLst>
                <a:gd name="connsiteX0" fmla="*/ 0 w 1791108"/>
                <a:gd name="connsiteY0" fmla="*/ 0 h 627554"/>
                <a:gd name="connsiteX1" fmla="*/ 1791108 w 1791108"/>
                <a:gd name="connsiteY1" fmla="*/ 0 h 627554"/>
                <a:gd name="connsiteX2" fmla="*/ 1791108 w 1791108"/>
                <a:gd name="connsiteY2" fmla="*/ 627554 h 627554"/>
                <a:gd name="connsiteX3" fmla="*/ 0 w 1791108"/>
                <a:gd name="connsiteY3" fmla="*/ 627554 h 627554"/>
                <a:gd name="connsiteX4" fmla="*/ 0 w 1791108"/>
                <a:gd name="connsiteY4" fmla="*/ 0 h 627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91108" h="627554">
                  <a:moveTo>
                    <a:pt x="0" y="0"/>
                  </a:moveTo>
                  <a:lnTo>
                    <a:pt x="1791108" y="0"/>
                  </a:lnTo>
                  <a:lnTo>
                    <a:pt x="1791108" y="627554"/>
                  </a:lnTo>
                  <a:lnTo>
                    <a:pt x="0" y="62755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2456" tIns="52832" rIns="92456" bIns="52832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b="1" kern="1200" dirty="0" smtClean="0">
                <a:latin typeface="Times New Roman" pitchFamily="18" charset="0"/>
                <a:cs typeface="Times New Roman" pitchFamily="18" charset="0"/>
              </a:endParaRP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latin typeface="Times New Roman" pitchFamily="18" charset="0"/>
                  <a:cs typeface="Times New Roman" pitchFamily="18" charset="0"/>
                </a:rPr>
                <a:t>Образование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latin typeface="Times New Roman" pitchFamily="18" charset="0"/>
                  <a:cs typeface="Times New Roman" pitchFamily="18" charset="0"/>
                </a:rPr>
                <a:t>300593,4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300" kern="1200" dirty="0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2987824" y="1700808"/>
              <a:ext cx="1863116" cy="2088232"/>
            </a:xfrm>
            <a:custGeom>
              <a:avLst/>
              <a:gdLst>
                <a:gd name="connsiteX0" fmla="*/ 0 w 1791108"/>
                <a:gd name="connsiteY0" fmla="*/ 0 h 1676162"/>
                <a:gd name="connsiteX1" fmla="*/ 1791108 w 1791108"/>
                <a:gd name="connsiteY1" fmla="*/ 0 h 1676162"/>
                <a:gd name="connsiteX2" fmla="*/ 1791108 w 1791108"/>
                <a:gd name="connsiteY2" fmla="*/ 1676162 h 1676162"/>
                <a:gd name="connsiteX3" fmla="*/ 0 w 1791108"/>
                <a:gd name="connsiteY3" fmla="*/ 1676162 h 1676162"/>
                <a:gd name="connsiteX4" fmla="*/ 0 w 1791108"/>
                <a:gd name="connsiteY4" fmla="*/ 0 h 1676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91108" h="1676162">
                  <a:moveTo>
                    <a:pt x="0" y="0"/>
                  </a:moveTo>
                  <a:lnTo>
                    <a:pt x="1791108" y="0"/>
                  </a:lnTo>
                  <a:lnTo>
                    <a:pt x="1791108" y="1676162"/>
                  </a:lnTo>
                  <a:lnTo>
                    <a:pt x="0" y="167616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9342" tIns="69342" rIns="92456" bIns="104013" numCol="1" spcCol="1270" anchor="t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kern="1200" dirty="0" smtClean="0"/>
                <a:t>ДОУ – </a:t>
              </a:r>
              <a:r>
                <a:rPr lang="ru-RU" sz="1600" dirty="0" smtClean="0"/>
                <a:t>65841,3</a:t>
              </a:r>
              <a:endParaRPr lang="ru-RU" sz="1600" kern="1200" dirty="0"/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kern="1200" dirty="0" smtClean="0"/>
                <a:t>Школы – </a:t>
              </a:r>
              <a:r>
                <a:rPr lang="ru-RU" sz="1600" dirty="0" smtClean="0"/>
                <a:t>190733,0</a:t>
              </a:r>
              <a:endParaRPr lang="ru-RU" sz="1600" kern="1200" dirty="0"/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kern="1200" dirty="0" smtClean="0"/>
                <a:t>Внешкольные– </a:t>
              </a:r>
              <a:r>
                <a:rPr lang="ru-RU" sz="1600" dirty="0" smtClean="0"/>
                <a:t>30191,5</a:t>
              </a:r>
              <a:endParaRPr lang="ru-RU" sz="1600" kern="1200" dirty="0"/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kern="1200" dirty="0" smtClean="0"/>
                <a:t>Прочие (бухгалтерия) – </a:t>
              </a:r>
              <a:r>
                <a:rPr lang="ru-RU" sz="1600" dirty="0" smtClean="0"/>
                <a:t>13827,6</a:t>
              </a:r>
              <a:endParaRPr lang="ru-RU" sz="1600" kern="1200" dirty="0"/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5004048" y="908720"/>
              <a:ext cx="1791108" cy="771570"/>
            </a:xfrm>
            <a:custGeom>
              <a:avLst/>
              <a:gdLst>
                <a:gd name="connsiteX0" fmla="*/ 0 w 1791108"/>
                <a:gd name="connsiteY0" fmla="*/ 0 h 627554"/>
                <a:gd name="connsiteX1" fmla="*/ 1791108 w 1791108"/>
                <a:gd name="connsiteY1" fmla="*/ 0 h 627554"/>
                <a:gd name="connsiteX2" fmla="*/ 1791108 w 1791108"/>
                <a:gd name="connsiteY2" fmla="*/ 627554 h 627554"/>
                <a:gd name="connsiteX3" fmla="*/ 0 w 1791108"/>
                <a:gd name="connsiteY3" fmla="*/ 627554 h 627554"/>
                <a:gd name="connsiteX4" fmla="*/ 0 w 1791108"/>
                <a:gd name="connsiteY4" fmla="*/ 0 h 627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91108" h="627554">
                  <a:moveTo>
                    <a:pt x="0" y="0"/>
                  </a:moveTo>
                  <a:lnTo>
                    <a:pt x="1791108" y="0"/>
                  </a:lnTo>
                  <a:lnTo>
                    <a:pt x="1791108" y="627554"/>
                  </a:lnTo>
                  <a:lnTo>
                    <a:pt x="0" y="62755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2456" tIns="52832" rIns="92456" bIns="52832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latin typeface="Times New Roman" pitchFamily="18" charset="0"/>
                  <a:cs typeface="Times New Roman" pitchFamily="18" charset="0"/>
                </a:rPr>
                <a:t>Культура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latin typeface="Times New Roman" pitchFamily="18" charset="0"/>
                  <a:cs typeface="Times New Roman" pitchFamily="18" charset="0"/>
                </a:rPr>
                <a:t>37638,0</a:t>
              </a:r>
              <a:endParaRPr lang="ru-RU" sz="20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5004048" y="1700808"/>
              <a:ext cx="1791108" cy="2520546"/>
            </a:xfrm>
            <a:custGeom>
              <a:avLst/>
              <a:gdLst>
                <a:gd name="connsiteX0" fmla="*/ 0 w 1791108"/>
                <a:gd name="connsiteY0" fmla="*/ 0 h 4693950"/>
                <a:gd name="connsiteX1" fmla="*/ 1791108 w 1791108"/>
                <a:gd name="connsiteY1" fmla="*/ 0 h 4693950"/>
                <a:gd name="connsiteX2" fmla="*/ 1791108 w 1791108"/>
                <a:gd name="connsiteY2" fmla="*/ 4693950 h 4693950"/>
                <a:gd name="connsiteX3" fmla="*/ 0 w 1791108"/>
                <a:gd name="connsiteY3" fmla="*/ 4693950 h 4693950"/>
                <a:gd name="connsiteX4" fmla="*/ 0 w 1791108"/>
                <a:gd name="connsiteY4" fmla="*/ 0 h 469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91108" h="4693950">
                  <a:moveTo>
                    <a:pt x="0" y="0"/>
                  </a:moveTo>
                  <a:lnTo>
                    <a:pt x="1791108" y="0"/>
                  </a:lnTo>
                  <a:lnTo>
                    <a:pt x="1791108" y="4693950"/>
                  </a:lnTo>
                  <a:lnTo>
                    <a:pt x="0" y="469395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9342" tIns="69342" rIns="92456" bIns="104013" numCol="1" spcCol="1270" anchor="t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kern="1200" dirty="0" smtClean="0"/>
                <a:t>ОМЦ – </a:t>
              </a:r>
              <a:r>
                <a:rPr lang="ru-RU" sz="1600" dirty="0" smtClean="0"/>
                <a:t>18181,8</a:t>
              </a:r>
              <a:endParaRPr lang="ru-RU" sz="1600" kern="1200" dirty="0"/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kern="1200" dirty="0" smtClean="0"/>
                <a:t>РДК , СДК – </a:t>
              </a:r>
              <a:r>
                <a:rPr lang="ru-RU" sz="1600" dirty="0" smtClean="0"/>
                <a:t>10297,5</a:t>
              </a:r>
              <a:endParaRPr lang="ru-RU" sz="1600" kern="1200" dirty="0"/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kern="1200" dirty="0" smtClean="0"/>
                <a:t>Библиотека – </a:t>
              </a:r>
              <a:r>
                <a:rPr lang="ru-RU" sz="1600" dirty="0" smtClean="0"/>
                <a:t>8358,1</a:t>
              </a:r>
              <a:endParaRPr lang="ru-RU" sz="1600" kern="1200" dirty="0"/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kern="1200" dirty="0" smtClean="0"/>
                <a:t>Прочие (бухгалтерия) – </a:t>
              </a:r>
              <a:r>
                <a:rPr lang="ru-RU" sz="1600" dirty="0" smtClean="0"/>
                <a:t>800,6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1600" kern="1200" dirty="0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6948264" y="908720"/>
              <a:ext cx="1797102" cy="771570"/>
            </a:xfrm>
            <a:custGeom>
              <a:avLst/>
              <a:gdLst>
                <a:gd name="connsiteX0" fmla="*/ 0 w 1799437"/>
                <a:gd name="connsiteY0" fmla="*/ 0 h 627554"/>
                <a:gd name="connsiteX1" fmla="*/ 1799437 w 1799437"/>
                <a:gd name="connsiteY1" fmla="*/ 0 h 627554"/>
                <a:gd name="connsiteX2" fmla="*/ 1799437 w 1799437"/>
                <a:gd name="connsiteY2" fmla="*/ 627554 h 627554"/>
                <a:gd name="connsiteX3" fmla="*/ 0 w 1799437"/>
                <a:gd name="connsiteY3" fmla="*/ 627554 h 627554"/>
                <a:gd name="connsiteX4" fmla="*/ 0 w 1799437"/>
                <a:gd name="connsiteY4" fmla="*/ 0 h 627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99437" h="627554">
                  <a:moveTo>
                    <a:pt x="0" y="0"/>
                  </a:moveTo>
                  <a:lnTo>
                    <a:pt x="1799437" y="0"/>
                  </a:lnTo>
                  <a:lnTo>
                    <a:pt x="1799437" y="627554"/>
                  </a:lnTo>
                  <a:lnTo>
                    <a:pt x="0" y="62755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2456" tIns="52832" rIns="92456" bIns="52832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latin typeface="Times New Roman" pitchFamily="18" charset="0"/>
                  <a:cs typeface="Times New Roman" pitchFamily="18" charset="0"/>
                </a:rPr>
                <a:t>Другие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 smtClean="0">
                  <a:latin typeface="Times New Roman" pitchFamily="18" charset="0"/>
                  <a:cs typeface="Times New Roman" pitchFamily="18" charset="0"/>
                </a:rPr>
                <a:t>3229,6</a:t>
              </a:r>
              <a:endParaRPr lang="ru-RU" sz="20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6948264" y="1700808"/>
              <a:ext cx="1800200" cy="1726134"/>
            </a:xfrm>
            <a:custGeom>
              <a:avLst/>
              <a:gdLst>
                <a:gd name="connsiteX0" fmla="*/ 0 w 1218706"/>
                <a:gd name="connsiteY0" fmla="*/ 0 h 4693950"/>
                <a:gd name="connsiteX1" fmla="*/ 1218706 w 1218706"/>
                <a:gd name="connsiteY1" fmla="*/ 0 h 4693950"/>
                <a:gd name="connsiteX2" fmla="*/ 1218706 w 1218706"/>
                <a:gd name="connsiteY2" fmla="*/ 4693950 h 4693950"/>
                <a:gd name="connsiteX3" fmla="*/ 0 w 1218706"/>
                <a:gd name="connsiteY3" fmla="*/ 4693950 h 4693950"/>
                <a:gd name="connsiteX4" fmla="*/ 0 w 1218706"/>
                <a:gd name="connsiteY4" fmla="*/ 0 h 469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8706" h="4693950">
                  <a:moveTo>
                    <a:pt x="0" y="0"/>
                  </a:moveTo>
                  <a:lnTo>
                    <a:pt x="1218706" y="0"/>
                  </a:lnTo>
                  <a:lnTo>
                    <a:pt x="1218706" y="4693950"/>
                  </a:lnTo>
                  <a:lnTo>
                    <a:pt x="0" y="469395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9342" tIns="69342" rIns="92456" bIns="104013" numCol="1" spcCol="1270" anchor="t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dirty="0" smtClean="0"/>
                <a:t>Г</a:t>
              </a:r>
              <a:r>
                <a:rPr lang="ru-RU" sz="1600" kern="1200" dirty="0" smtClean="0"/>
                <a:t>азета «</a:t>
              </a:r>
              <a:r>
                <a:rPr lang="ru-RU" sz="1600" kern="1200" dirty="0" err="1" smtClean="0"/>
                <a:t>Сут-Хол</a:t>
              </a:r>
              <a:r>
                <a:rPr lang="ru-RU" sz="1600" kern="1200" dirty="0" smtClean="0"/>
                <a:t>» – </a:t>
              </a:r>
              <a:r>
                <a:rPr lang="ru-RU" sz="1600" dirty="0" smtClean="0"/>
                <a:t>339,3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dirty="0" smtClean="0"/>
                <a:t>ЕДДС – 1220,4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dirty="0" smtClean="0"/>
                <a:t>Воин. учет – 1331,4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dirty="0" smtClean="0"/>
                <a:t>КДН-338,5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600" kern="1200" dirty="0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7092280" y="692696"/>
            <a:ext cx="1443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(в тыс. руб.)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одержимое 16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255165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на 2019 год по ведомственной структуре – 498837,8  тыс.руб.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844206955"/>
              </p:ext>
            </p:extLst>
          </p:nvPr>
        </p:nvGraphicFramePr>
        <p:xfrm>
          <a:off x="0" y="1628800"/>
          <a:ext cx="932452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53281365"/>
              </p:ext>
            </p:extLst>
          </p:nvPr>
        </p:nvGraphicFramePr>
        <p:xfrm>
          <a:off x="251520" y="260648"/>
          <a:ext cx="8568953" cy="6239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5544616"/>
                <a:gridCol w="1080120"/>
                <a:gridCol w="792088"/>
                <a:gridCol w="792089"/>
              </a:tblGrid>
              <a:tr h="59187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Социальные выплаты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получателей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Размер , рубль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 2019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год, тыс. руб.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423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Доплаты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пенсиям государственных служащих субъектов РФ и муниципальных служащих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6976,06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0379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на реализацию Закона РТ «О погребении и похоронном деле в РТ»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8036,35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4733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на обеспечение равной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доступности услуг общественного транспорта для отдельных категорий граждан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1799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на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плату жилищно-коммунальных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услуг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отдельным категориям граждан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4131,0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5104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гражданам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субсидий на оплату жилого помещения и коммунальных услуг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8064,0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4388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на реализацию Закона РТ «О порядке назначения и выплаты ежемесячного пособия на ребенка»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184,0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368,0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8001,3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1873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на реализацию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Закона РТ «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мерах социальной поддержки ветеранов труда и тружеников тыла»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834,0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341,9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0060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на выплату ежемесячных пособий на первого ребенка, рожденного с 01 января 2018г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10347,0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6805,4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1951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на компенсацию части родительской платы за содержание ребенка в муниципальных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образовательных учреждениях, реализующих основную общеобразовательную программу дошкольного образования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2176,9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013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Единовременное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пособие при рождении ребенка неработающим гражданам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23564,2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КЦП «Доступная среда и реабилитация отдельных категорий граждан в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кожууне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8736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отдела жилищных субсидий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405,3</a:t>
                      </a:r>
                    </a:p>
                  </a:txBody>
                  <a:tcPr anchor="ctr"/>
                </a:tc>
              </a:tr>
              <a:tr h="366237"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59029,6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бюджетных ассигнований на реализацию муниципальных целевых программ на 2019 год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20673884"/>
              </p:ext>
            </p:extLst>
          </p:nvPr>
        </p:nvGraphicFramePr>
        <p:xfrm>
          <a:off x="467544" y="947420"/>
          <a:ext cx="8424935" cy="5796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586"/>
                <a:gridCol w="1359606"/>
                <a:gridCol w="5544616"/>
                <a:gridCol w="1152127"/>
              </a:tblGrid>
              <a:tr h="456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Заказчик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418">
                <a:tc rowSpan="2"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культуры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Подпрограмма "Развитие туризма в </a:t>
                      </a:r>
                      <a:r>
                        <a:rPr lang="ru-RU" sz="1200" b="0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Сут-Хольском</a:t>
                      </a:r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кожууне</a:t>
                      </a:r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на 2017-2019 гг."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372,8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35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Программа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"Развитие народного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творчества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Сут-Хольском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кожууне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2017-2019гг»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210,0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965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сельского хозяйства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Программа "Развитие сельского хозяйства и регулирование рынков сельскохозяйственной продукции, сырья и продовольствия в </a:t>
                      </a:r>
                      <a:r>
                        <a:rPr lang="ru-RU" sz="12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Сут-Хольском</a:t>
                      </a:r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кожууне</a:t>
                      </a:r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2016-2020</a:t>
                      </a:r>
                      <a:r>
                        <a:rPr lang="ru-RU" sz="1200" b="0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годы»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418">
                <a:tc rowSpan="7"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образования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Подпрограмма "Отдых и оздоровление детей"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263,0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35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Подпрограмма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"Патриотическое воспитание детей и молодежи в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Сут-Хольском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кожууне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2019-2021 годы"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418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Подпрограмма "Безопасность образовательных учреждений"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3172,8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418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Подпрограмма "Развитие физической культуры и спорта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2019-2021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35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Подпрограмма "В каждой семье - не менее одного ребенка с высшим образованием на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2019-2020гг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4957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Подпрограмма "Развитие организация питания дошкольных учреждений и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воспитанников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образовательных учреждений Сут-Хольского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кожууна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391,0</a:t>
                      </a:r>
                    </a:p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Подпрограмма «Эффективный учитель – успешный ученик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503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труда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Программа "Доступная среда и реабилитация отдельных категорий граждан в </a:t>
                      </a:r>
                      <a:r>
                        <a:rPr lang="ru-RU" sz="12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кожууне</a:t>
                      </a:r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2017 -2019гг</a:t>
                      </a:r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689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Администрация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кожууна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Программа "Пожарная безопасность и защита </a:t>
                      </a:r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населения </a:t>
                      </a:r>
                      <a:r>
                        <a:rPr lang="ru-RU" sz="1200" b="0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Сут-Хольского</a:t>
                      </a:r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кожууна</a:t>
                      </a:r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от</a:t>
                      </a:r>
                      <a:r>
                        <a:rPr lang="ru-RU" sz="1200" b="0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чрезвычайных ситуаций</a:t>
                      </a:r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в 2019-2021 годы» 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689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Администрация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кожууна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Программа "Профилактика и предотвращения </a:t>
                      </a:r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правонарушений </a:t>
                      </a:r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 территории   Сут-Хольского </a:t>
                      </a:r>
                      <a:r>
                        <a:rPr lang="ru-RU" sz="12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кожууна</a:t>
                      </a:r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2019-2021годы."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699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Основные понятия и термины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дох расх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04111" y="4077072"/>
            <a:ext cx="2731785" cy="2148830"/>
          </a:xfrm>
        </p:spPr>
      </p:pic>
      <p:pic>
        <p:nvPicPr>
          <p:cNvPr id="8" name="Содержимое 7" descr="бюджет дох расх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300192" y="1628800"/>
            <a:ext cx="2232248" cy="2160241"/>
          </a:xfrm>
        </p:spPr>
      </p:pic>
      <p:sp>
        <p:nvSpPr>
          <p:cNvPr id="9" name="Заголовок 3"/>
          <p:cNvSpPr txBox="1">
            <a:spLocks/>
          </p:cNvSpPr>
          <p:nvPr/>
        </p:nvSpPr>
        <p:spPr>
          <a:xfrm>
            <a:off x="609600" y="1628800"/>
            <a:ext cx="5762600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Бюджет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– это план доходов и расходов. Бюджет представляет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собой главный финансовый документ страны, региона, муниципалитета, поселения.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Заголовок 3"/>
          <p:cNvSpPr txBox="1">
            <a:spLocks/>
          </p:cNvSpPr>
          <p:nvPr/>
        </p:nvSpPr>
        <p:spPr>
          <a:xfrm>
            <a:off x="3779912" y="4149080"/>
            <a:ext cx="5059288" cy="2160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Доходы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– поступление в бюджет денег в виде налогов.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u="sng" dirty="0" smtClean="0">
                <a:latin typeface="Times New Roman" pitchFamily="18" charset="0"/>
                <a:ea typeface="+mj-ea"/>
                <a:cs typeface="Times New Roman" pitchFamily="18" charset="0"/>
              </a:rPr>
              <a:t>Расходы</a:t>
            </a:r>
            <a:r>
              <a:rPr lang="ru-RU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– выплачиваемые из бюджета суммы.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23978721"/>
              </p:ext>
            </p:extLst>
          </p:nvPr>
        </p:nvGraphicFramePr>
        <p:xfrm>
          <a:off x="395536" y="260648"/>
          <a:ext cx="8229600" cy="5899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872208"/>
                <a:gridCol w="4906888"/>
                <a:gridCol w="1018456"/>
              </a:tblGrid>
              <a:tr h="54581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Заказчик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634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Администрация кожууна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Программа "Охрана земель сельскохозяйственного назначения на территории муниципального района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Сут-Хольский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кожуун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Республики Тыва на 2017-2020 годы"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801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Администрация кожууна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Программа "Развитие малого и среднего предпринимательства в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Сут-Хольском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кожууне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на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2018-2020гг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."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400,0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634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Администрация кожууна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Программа "Обеспечение учета и оптимизация деятельности по управлению муниципальным имуществом в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Сут-Хольском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кожууне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на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2019-2021гг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."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405,0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801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Администрация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кожууна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Программа "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Архитектура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и градостроительство в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Сут-Хольском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кожууне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на 2017-2020гг."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1000,0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801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Администрация кожууна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Программа "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Комплексное развитие систем коммунальной инфраструктуры  и </a:t>
                      </a:r>
                      <a:r>
                        <a:rPr lang="ru-RU" sz="1200" b="0" i="0" u="none" strike="noStrike" dirty="0" err="1" smtClean="0">
                          <a:latin typeface="Times New Roman"/>
                        </a:rPr>
                        <a:t>благоустрайтва</a:t>
                      </a:r>
                      <a:r>
                        <a:rPr lang="ru-RU" sz="1200" b="0" i="0" u="none" strike="noStrike" baseline="0" dirty="0" smtClean="0"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на территории сельского поселения </a:t>
                      </a:r>
                      <a:r>
                        <a:rPr lang="ru-RU" sz="1200" b="0" i="0" u="none" strike="noStrike" dirty="0" err="1" smtClean="0">
                          <a:latin typeface="Times New Roman"/>
                        </a:rPr>
                        <a:t>сумон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latin typeface="Times New Roman"/>
                        </a:rPr>
                        <a:t>Суг-Аксынский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baseline="0" dirty="0" smtClean="0">
                          <a:latin typeface="Times New Roman"/>
                        </a:rPr>
                        <a:t>на 2018-2020 годы»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 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950,0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271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Администрация кожууна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 Программа "Социальная защита семьи и детей на 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2019-2021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годы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.»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55,0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801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Администрация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кожууна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Программа "О дополнительных мерах по борьбе с туберкулезом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 и другими инфекционными заболеваниями в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Сут-Хольском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кожууне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на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2019-2021гг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."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240,0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634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Администрация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кожууна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Программа "Совершенствование молодежной политики и развитие физической культуры и спорта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Сут-Хольского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кожууна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на 2017-2019 годы"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660,0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801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Администрация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кожууна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Программа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«Развитие территориального общественного самоуправления в муниципальном районе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«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Сут-Хольский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кожуун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РТ»»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2713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9199,6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648072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Распределение бюджетных ассигнований муниципального бюджета по разделам классификации расходов бюджетов</a:t>
            </a:r>
            <a:endParaRPr lang="ru-RU" sz="18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="" xmlns:p14="http://schemas.microsoft.com/office/powerpoint/2010/main" val="3098309204"/>
              </p:ext>
            </p:extLst>
          </p:nvPr>
        </p:nvGraphicFramePr>
        <p:xfrm>
          <a:off x="251520" y="907335"/>
          <a:ext cx="8712970" cy="5773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3384376"/>
                <a:gridCol w="1512168"/>
                <a:gridCol w="1584176"/>
                <a:gridCol w="1440162"/>
              </a:tblGrid>
              <a:tr h="3670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раздела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701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28524,4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26188,3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29817,1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747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1317,4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1212,7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1226,9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623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1420,4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1297,4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1269,4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2785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14542,4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16664,5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18260,4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701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хозяйство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2696,0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341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327019,9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302838,4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308041,8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701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43592,7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41410,0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41614,7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2932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701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64038,3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59423,6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60265,0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105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701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334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муниципального долга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623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 общего характера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14874,1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13625,2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13825,6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7013"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498837,8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466156,5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475223,3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53100281"/>
              </p:ext>
            </p:extLst>
          </p:nvPr>
        </p:nvGraphicFramePr>
        <p:xfrm>
          <a:off x="457200" y="404664"/>
          <a:ext cx="8229600" cy="5721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Спасибо</a:t>
            </a:r>
            <a:br>
              <a:rPr lang="ru-RU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 за внимание!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Как формируется бюджет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2411760" y="1196752"/>
          <a:ext cx="640871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Овал 5"/>
          <p:cNvSpPr/>
          <p:nvPr/>
        </p:nvSpPr>
        <p:spPr>
          <a:xfrm>
            <a:off x="251520" y="1772816"/>
            <a:ext cx="2160240" cy="388843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Этапы бюджетного процесса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Гражданин, его участие в бюджетном процессе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Содержимое 11" descr="как налогоплательщик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07904" y="980728"/>
            <a:ext cx="2152650" cy="1428750"/>
          </a:xfrm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609600" y="836712"/>
            <a:ext cx="2738264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u="sng" dirty="0" smtClean="0">
                <a:latin typeface="Times New Roman" pitchFamily="18" charset="0"/>
                <a:ea typeface="+mj-ea"/>
                <a:cs typeface="Times New Roman" pitchFamily="18" charset="0"/>
              </a:rPr>
              <a:t>КАК НАЛОГОПЛАТЕЛЬ-ЩИК</a:t>
            </a:r>
            <a:endParaRPr kumimoji="0" lang="ru-RU" sz="20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5796136" y="692696"/>
            <a:ext cx="3195464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КАК </a:t>
            </a:r>
            <a:r>
              <a:rPr lang="ru-RU" sz="2000" b="1" u="sng" dirty="0" smtClean="0">
                <a:latin typeface="Times New Roman" pitchFamily="18" charset="0"/>
                <a:ea typeface="+mj-ea"/>
                <a:cs typeface="Times New Roman" pitchFamily="18" charset="0"/>
              </a:rPr>
              <a:t>ПОЛУЧАТЕЛЬ СОЦИАЛЬНЫХ ГАРАНТИЙ</a:t>
            </a:r>
            <a:endParaRPr kumimoji="0" lang="ru-RU" sz="20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1691680" y="1988840"/>
            <a:ext cx="484632" cy="97840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7164288" y="1988840"/>
            <a:ext cx="484632" cy="97840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23528" y="3140968"/>
            <a:ext cx="3888432" cy="30963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Помогает формировать доходную часть бюджета</a:t>
            </a:r>
          </a:p>
          <a:p>
            <a:pPr algn="ctr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(Налог на доходы с физических лиц, налог на имущество физ. лиц, транспортный налог, земельный налог и другие виды налогов)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04048" y="3140968"/>
            <a:ext cx="3816424" cy="30963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Расходная часть бюджета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образование, здравоохранение, заработная плата, социальные выплаты и другие цели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696744" cy="85010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Участие граждан в обсуждении проекта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кожуунного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бюджета на 2019 год и на плановый период 2020-2021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гг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граждане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72058"/>
            <a:ext cx="1905000" cy="708670"/>
          </a:xfrm>
        </p:spPr>
      </p:pic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2143654600"/>
              </p:ext>
            </p:extLst>
          </p:nvPr>
        </p:nvGraphicFramePr>
        <p:xfrm>
          <a:off x="251520" y="1124742"/>
          <a:ext cx="8640960" cy="5431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5616624"/>
              </a:tblGrid>
              <a:tr h="52202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Публичные слушания (далее – ПС) по проекту </a:t>
                      </a:r>
                      <a:r>
                        <a:rPr lang="ru-RU" sz="1400" b="1" i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кожуунного</a:t>
                      </a:r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бюджета на 2019 и на плановый период 2020-2021гг будут проведены 26 ноября 2018г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2571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какого периода в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Сут-Хольском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кожууне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проводятся ПС по проекту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кожуунного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бюджета?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Начиная с 2013г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ежегодно проводятся ПС. Порядок проведения ПС определен Решением Хурала представителей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Сут-Хольского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7061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Когда проводятся ПС 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проекту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кожуунного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бюджета?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период со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дня внесения в Хурал представителей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Сут-Хольского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проекта решения о бюджете муниципального района (до 15 ноября) до дня его рассмотрения Хуралом представителей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Сут-Хольского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первом чтении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2571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информируются граждане о проведении ПС?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официальном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сайте Администрации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Сут-Хольского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sut-hol.ru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сети Интернет размещаются объявления о проведении ПС, а также население извещается через СМИ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153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Кто может принять участие в ПС?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 носят открытый характер. Принять участие может любой желающий.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4462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Кто может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выступить на ПС (высказать мнение, рекомендации, предложения)?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Участники ПС. Запись на выступление осуществляется при регистрации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участников ПС перед началом ПС, либо путем направления заявки в письменном виде секретарю заседания. И возможно заявление задать вопрос путем поднятия руки по завершению доклада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0449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ПС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 заключительного выступления председательствующий подводит итоги ПС, содержащих оценку положений проекта и анализ поступивших предложений и замечаний. А также, на ПС ведется протокол, подписываемый председательствующим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2571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Где можно получить дополнительную информацию о ПС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</a:t>
                      </a:r>
                      <a:r>
                        <a:rPr lang="ru-RU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кожуунному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бюджету?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Финансовое управление администрации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Сут-Хольского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тел.: 8-394-45-21-167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Налоги, которые платят жители </a:t>
            </a:r>
            <a:br>
              <a:rPr lang="ru-RU" sz="3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Республики Тыва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ндфл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971600" y="1556792"/>
            <a:ext cx="2265040" cy="1800200"/>
          </a:xfrm>
        </p:spPr>
      </p:pic>
      <p:pic>
        <p:nvPicPr>
          <p:cNvPr id="6" name="Содержимое 5" descr="транс налог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899592" y="3933056"/>
            <a:ext cx="2520280" cy="1728192"/>
          </a:xfrm>
        </p:spPr>
      </p:pic>
      <p:pic>
        <p:nvPicPr>
          <p:cNvPr id="8" name="Содержимое 3" descr="ндфл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84168" y="1052736"/>
            <a:ext cx="2376264" cy="2304256"/>
          </a:xfrm>
          <a:prstGeom prst="rect">
            <a:avLst/>
          </a:prstGeom>
        </p:spPr>
      </p:pic>
      <p:pic>
        <p:nvPicPr>
          <p:cNvPr id="9" name="Содержимое 3" descr="ндфл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40152" y="4005064"/>
            <a:ext cx="2520280" cy="1656184"/>
          </a:xfrm>
          <a:prstGeom prst="rect">
            <a:avLst/>
          </a:prstGeom>
        </p:spPr>
      </p:pic>
      <p:sp>
        <p:nvSpPr>
          <p:cNvPr id="11" name="Овал 10"/>
          <p:cNvSpPr/>
          <p:nvPr/>
        </p:nvSpPr>
        <p:spPr>
          <a:xfrm>
            <a:off x="3779912" y="2780928"/>
            <a:ext cx="1944216" cy="127444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Бюджетная система РТ</a:t>
            </a:r>
            <a:endParaRPr lang="ru-RU" dirty="0"/>
          </a:p>
        </p:txBody>
      </p:sp>
      <p:sp>
        <p:nvSpPr>
          <p:cNvPr id="12" name="Стрелка вниз 11"/>
          <p:cNvSpPr/>
          <p:nvPr/>
        </p:nvSpPr>
        <p:spPr>
          <a:xfrm rot="18027466">
            <a:off x="3574765" y="2019272"/>
            <a:ext cx="340016" cy="1055096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14028027">
            <a:off x="3673285" y="3869468"/>
            <a:ext cx="338785" cy="978408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3405173">
            <a:off x="5481514" y="2051958"/>
            <a:ext cx="335043" cy="978408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7908741">
            <a:off x="5386726" y="3962651"/>
            <a:ext cx="323726" cy="978408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6084168" y="1124744"/>
            <a:ext cx="2304256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Земельный налог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899592" y="1052736"/>
            <a:ext cx="252866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Налог на доходы физических лиц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971600" y="3573016"/>
            <a:ext cx="2304256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Транспортный налог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539552" y="5877272"/>
            <a:ext cx="813690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Земельный налог, транспортный налог и налог на имущество физических лиц –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СРОК УПЛАТЫ НЕ ПОЗДНЕЕ 1 ДЕКАБРЯ!!!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6084168" y="3501008"/>
            <a:ext cx="25202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Налог на имущество физических лиц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Документы, на основе которых составляется проект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кожуунного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бюджета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65954826"/>
              </p:ext>
            </p:extLst>
          </p:nvPr>
        </p:nvGraphicFramePr>
        <p:xfrm>
          <a:off x="539552" y="1628800"/>
          <a:ext cx="8147248" cy="4421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011222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Основные направления налоговой политики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Сут-Хольского кожууна на 2019 год и на плановый период 2020 и 20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гг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31046686"/>
              </p:ext>
            </p:extLst>
          </p:nvPr>
        </p:nvGraphicFramePr>
        <p:xfrm>
          <a:off x="457200" y="1600200"/>
          <a:ext cx="8291513" cy="4302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1513"/>
              </a:tblGrid>
              <a:tr h="74868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Повышение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 инвестиционной привлекательности </a:t>
                      </a:r>
                      <a:r>
                        <a:rPr lang="ru-RU" sz="1800" b="0" baseline="0" dirty="0" err="1" smtClean="0">
                          <a:solidFill>
                            <a:schemeClr val="tx1"/>
                          </a:solidFill>
                        </a:rPr>
                        <a:t>кожууна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, путем стимулирования к увеличению производственных мощностей  в сфере производства;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9512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dirty="0" smtClean="0"/>
                        <a:t> Снижение налоговой нагрузки на налогоплательщиков;</a:t>
                      </a:r>
                      <a:endParaRPr lang="ru-RU" sz="1800" dirty="0"/>
                    </a:p>
                  </a:txBody>
                  <a:tcPr/>
                </a:tc>
              </a:tr>
              <a:tr h="766936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dirty="0" smtClean="0"/>
                        <a:t>  Стимулирование развития индивидуального предпринимательства,</a:t>
                      </a:r>
                      <a:r>
                        <a:rPr lang="ru-RU" sz="1800" baseline="0" dirty="0" smtClean="0"/>
                        <a:t> путем вовлечения граждан в </a:t>
                      </a:r>
                      <a:r>
                        <a:rPr lang="ru-RU" sz="1800" dirty="0" smtClean="0"/>
                        <a:t>малый и средний</a:t>
                      </a:r>
                      <a:r>
                        <a:rPr lang="ru-RU" sz="1800" baseline="0" dirty="0" smtClean="0"/>
                        <a:t> бизнес </a:t>
                      </a:r>
                      <a:r>
                        <a:rPr lang="ru-RU" sz="1800" dirty="0" smtClean="0"/>
                        <a:t>;</a:t>
                      </a:r>
                      <a:endParaRPr lang="ru-RU" sz="1800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dirty="0" smtClean="0"/>
                        <a:t> Повышение качества администрирования налоговых</a:t>
                      </a:r>
                      <a:r>
                        <a:rPr lang="ru-RU" sz="1800" baseline="0" dirty="0" smtClean="0"/>
                        <a:t> и неналоговых доходов консолидированного бюджета Сут-Хольского кожууна</a:t>
                      </a:r>
                      <a:endParaRPr lang="ru-RU" sz="1800" dirty="0"/>
                    </a:p>
                  </a:txBody>
                  <a:tcPr/>
                </a:tc>
              </a:tr>
              <a:tr h="1249288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dirty="0" smtClean="0"/>
                        <a:t>Переход к исчислению налога на имущество организаций</a:t>
                      </a:r>
                      <a:r>
                        <a:rPr lang="ru-RU" sz="1800" baseline="0" dirty="0" smtClean="0"/>
                        <a:t> исходя, из кадастровый стоимости  объектов налогообложения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5127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Основные направления бюджетной политики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Сут-Хольского кожууна на 2018 год: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4065456475"/>
              </p:ext>
            </p:extLst>
          </p:nvPr>
        </p:nvGraphicFramePr>
        <p:xfrm>
          <a:off x="323528" y="1268760"/>
          <a:ext cx="8640960" cy="5214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/>
              </a:tblGrid>
              <a:tr h="432043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Сохранение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сбалансированности и устойчивости консолидированного бюджета;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09828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Обеспечение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первоочередных социальных обязательств в полном объеме, в том числе поставленных в майских указах Президента Российской Федерации и напрямую влияющих на качество жизни населения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2931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обеспечение повышения эффективности бюджетных расходов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3688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Организация закупки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товаров, работ и услуг для муниципальных нужд в соответствии с Федеральным законом №44-ФЗ ;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837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расходных обязательств исключительно в рамках полномочий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1256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оптимизация бюджетных расходов без негативных социальных последствий и применением новых методов с учетом автоматизации, информатизации и в целом развития  рыночной экономики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688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расширение перечня муниципальных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услуг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 использованием конкурентных способов организации оказания муниципальных услуг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688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формирование бюджетов муниципальных программ исходя из четко определенных долгосрочных целей социально-экономического развития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кожууна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оценки достижения показателей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985946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3623</TotalTime>
  <Words>1907</Words>
  <Application>Microsoft Office PowerPoint</Application>
  <PresentationFormat>Экран (4:3)</PresentationFormat>
  <Paragraphs>546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Бюджет для граждан к проекту бюджета муниципального района  Сут-Хольский кожуун Республики Тыва на 2019 год  и на плановый период  2020 и 2021 годов</vt:lpstr>
      <vt:lpstr>Основные понятия и термины</vt:lpstr>
      <vt:lpstr>Как формируется бюджет?</vt:lpstr>
      <vt:lpstr>Гражданин, его участие в бюджетном процессе</vt:lpstr>
      <vt:lpstr>Участие граждан в обсуждении проекта кожуунного бюджета на 2019 год и на плановый период 2020-2021 гг</vt:lpstr>
      <vt:lpstr>Налоги, которые платят жители  Республики Тыва</vt:lpstr>
      <vt:lpstr>Документы, на основе которых составляется проект кожуунного бюджета</vt:lpstr>
      <vt:lpstr>Основные направления налоговой политики  Сут-Хольского кожууна на 2019 год и на плановый период 2020 и 2021 гг</vt:lpstr>
      <vt:lpstr>Основные направления бюджетной политики  Сут-Хольского кожууна на 2018 год:</vt:lpstr>
      <vt:lpstr>Слайд 10</vt:lpstr>
      <vt:lpstr>Доходная часть  бюджета муниципального района  на 2019 год </vt:lpstr>
      <vt:lpstr>Динамика поступления налоговых и неналоговых доходов консолидированного бюджета Сут-Хольского кожууна РТ</vt:lpstr>
      <vt:lpstr>Сравнительный анализ ожидаемого поступления доходов муниципального района 2018 года к прогнозу бюджета 2019года</vt:lpstr>
      <vt:lpstr>Доходы от оказания платных услуг на 2019год  </vt:lpstr>
      <vt:lpstr>Расходы муниципального района на 2019 год (в тыс.руб.)</vt:lpstr>
      <vt:lpstr>Заработная плата на 2019 г – 384585,1</vt:lpstr>
      <vt:lpstr>План на 2019 год по ведомственной структуре – 498837,8  тыс.руб.</vt:lpstr>
      <vt:lpstr>Слайд 18</vt:lpstr>
      <vt:lpstr>Распределение бюджетных ассигнований на реализацию муниципальных целевых программ на 2019 год</vt:lpstr>
      <vt:lpstr>Слайд 20</vt:lpstr>
      <vt:lpstr>Распределение бюджетных ассигнований муниципального бюджета по разделам классификации расходов бюджетов</vt:lpstr>
      <vt:lpstr>Слайд 22</vt:lpstr>
      <vt:lpstr>Спасибо 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 бюджетного послания Главы Республики Тыва о бюджетной политике на 2014 – 2016 годы</dc:title>
  <dc:creator>Home</dc:creator>
  <cp:lastModifiedBy>2017</cp:lastModifiedBy>
  <cp:revision>480</cp:revision>
  <cp:lastPrinted>2018-11-23T08:40:53Z</cp:lastPrinted>
  <dcterms:created xsi:type="dcterms:W3CDTF">2013-11-27T01:30:20Z</dcterms:created>
  <dcterms:modified xsi:type="dcterms:W3CDTF">2018-11-27T03:46:37Z</dcterms:modified>
</cp:coreProperties>
</file>